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612" r:id="rId3"/>
    <p:sldId id="616" r:id="rId4"/>
    <p:sldId id="709" r:id="rId5"/>
    <p:sldId id="666" r:id="rId6"/>
    <p:sldId id="681" r:id="rId7"/>
    <p:sldId id="655" r:id="rId8"/>
    <p:sldId id="678" r:id="rId9"/>
    <p:sldId id="694" r:id="rId10"/>
    <p:sldId id="711" r:id="rId11"/>
    <p:sldId id="651" r:id="rId12"/>
    <p:sldId id="658" r:id="rId13"/>
    <p:sldId id="771" r:id="rId14"/>
    <p:sldId id="654" r:id="rId15"/>
    <p:sldId id="692" r:id="rId16"/>
    <p:sldId id="721" r:id="rId17"/>
    <p:sldId id="722" r:id="rId18"/>
    <p:sldId id="764" r:id="rId19"/>
    <p:sldId id="762" r:id="rId20"/>
    <p:sldId id="763" r:id="rId21"/>
    <p:sldId id="728" r:id="rId22"/>
    <p:sldId id="766" r:id="rId23"/>
    <p:sldId id="767" r:id="rId24"/>
    <p:sldId id="768" r:id="rId25"/>
    <p:sldId id="769" r:id="rId26"/>
    <p:sldId id="734" r:id="rId27"/>
    <p:sldId id="735" r:id="rId28"/>
    <p:sldId id="736" r:id="rId29"/>
    <p:sldId id="737" r:id="rId30"/>
    <p:sldId id="738" r:id="rId31"/>
    <p:sldId id="739" r:id="rId32"/>
    <p:sldId id="740" r:id="rId33"/>
    <p:sldId id="753" r:id="rId34"/>
    <p:sldId id="754" r:id="rId35"/>
    <p:sldId id="755" r:id="rId36"/>
    <p:sldId id="756" r:id="rId37"/>
    <p:sldId id="614" r:id="rId38"/>
    <p:sldId id="653" r:id="rId39"/>
    <p:sldId id="635" r:id="rId40"/>
    <p:sldId id="637" r:id="rId41"/>
    <p:sldId id="706" r:id="rId42"/>
  </p:sldIdLst>
  <p:sldSz cx="9144000" cy="514826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2">
          <p15:clr>
            <a:srgbClr val="A4A3A4"/>
          </p15:clr>
        </p15:guide>
        <p15:guide id="2" pos="2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产启兵(chan_qibing)" initials="产"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000099"/>
    <a:srgbClr val="99CC00"/>
    <a:srgbClr val="800000"/>
    <a:srgbClr val="660033"/>
    <a:srgbClr val="990033"/>
    <a:srgbClr val="808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5"/>
    <p:restoredTop sz="83028"/>
  </p:normalViewPr>
  <p:slideViewPr>
    <p:cSldViewPr snapToGrid="0" snapToObjects="1" showGuides="1">
      <p:cViewPr>
        <p:scale>
          <a:sx n="100" d="100"/>
          <a:sy n="100" d="100"/>
        </p:scale>
        <p:origin x="2160" y="552"/>
      </p:cViewPr>
      <p:guideLst>
        <p:guide orient="horz" pos="1622"/>
        <p:guide pos="2849"/>
      </p:guideLst>
    </p:cSldViewPr>
  </p:slideViewPr>
  <p:outlineViewPr>
    <p:cViewPr>
      <p:scale>
        <a:sx n="33" d="100"/>
        <a:sy n="33" d="100"/>
      </p:scale>
      <p:origin x="0" y="216"/>
    </p:cViewPr>
  </p:outlineViewPr>
  <p:notesTextViewPr>
    <p:cViewPr>
      <p:scale>
        <a:sx n="1" d="1"/>
        <a:sy n="1" d="1"/>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6">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7">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8">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9">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FE3F73E-F37A-4830-8E69-9AB22932CFC6}" type="doc">
      <dgm:prSet loTypeId="urn:microsoft.com/office/officeart/2005/8/layout/radial4#5" loCatId="relationship" qsTypeId="urn:microsoft.com/office/officeart/2005/8/quickstyle/simple1#31" qsCatId="simple" csTypeId="urn:microsoft.com/office/officeart/2005/8/colors/colorful5#6" csCatId="colorful" phldr="1"/>
      <dgm:spPr/>
      <dgm:t>
        <a:bodyPr/>
        <a:lstStyle/>
        <a:p>
          <a:endParaRPr lang="zh-CN" altLang="en-US"/>
        </a:p>
      </dgm:t>
    </dgm:pt>
    <dgm:pt modelId="{753A0109-C6DB-4C77-8B90-6A4F96A17F28}">
      <dgm:prSet phldrT="[文本]"/>
      <dgm:spPr>
        <a:solidFill>
          <a:srgbClr val="00B0F0"/>
        </a:solidFill>
      </dgm:spPr>
      <dgm:t>
        <a:bodyPr/>
        <a:lstStyle/>
        <a:p>
          <a:r>
            <a:rPr lang="zh-CN" altLang="en-US" b="1" dirty="0" smtClean="0">
              <a:latin typeface="微软雅黑" panose="020B0503020204020204" pitchFamily="34" charset="-122"/>
              <a:ea typeface="微软雅黑" panose="020B0503020204020204" pitchFamily="34" charset="-122"/>
            </a:rPr>
            <a:t>网络安全指挥系统</a:t>
          </a:r>
          <a:endParaRPr lang="zh-CN" altLang="en-US" b="1" dirty="0">
            <a:latin typeface="微软雅黑" panose="020B0503020204020204" pitchFamily="34" charset="-122"/>
            <a:ea typeface="微软雅黑" panose="020B0503020204020204" pitchFamily="34" charset="-122"/>
          </a:endParaRPr>
        </a:p>
      </dgm:t>
    </dgm:pt>
    <dgm:pt modelId="{C06F14FD-97F8-48CA-80D7-4C9BD4F86189}" type="parTrans" cxnId="{F7175BFC-2A34-4458-B886-55B87B3D17E2}">
      <dgm:prSet/>
      <dgm:spPr/>
      <dgm:t>
        <a:bodyPr/>
        <a:lstStyle/>
        <a:p>
          <a:endParaRPr lang="zh-CN" altLang="en-US"/>
        </a:p>
      </dgm:t>
    </dgm:pt>
    <dgm:pt modelId="{920BA2C5-0C94-4604-8967-AF363C1C8765}" type="sibTrans" cxnId="{F7175BFC-2A34-4458-B886-55B87B3D17E2}">
      <dgm:prSet/>
      <dgm:spPr/>
      <dgm:t>
        <a:bodyPr/>
        <a:lstStyle/>
        <a:p>
          <a:endParaRPr lang="zh-CN" altLang="en-US"/>
        </a:p>
      </dgm:t>
    </dgm:pt>
    <dgm:pt modelId="{27D54BB2-5921-427B-BB6C-EE237B97C221}">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现有问题</a:t>
          </a:r>
        </a:p>
      </dgm:t>
    </dgm:pt>
    <dgm:pt modelId="{1AC1FF4E-FAB8-4983-9694-8EF04EEA79CB}" type="parTrans" cxnId="{D4AF4643-B1FA-4BD7-B64C-4429A0F0E303}">
      <dgm:prSet/>
      <dgm:spPr/>
      <dgm:t>
        <a:bodyPr/>
        <a:lstStyle/>
        <a:p>
          <a:endParaRPr lang="zh-CN" altLang="en-US"/>
        </a:p>
      </dgm:t>
    </dgm:pt>
    <dgm:pt modelId="{B69AB424-BD23-4635-8EEE-FC1910420A7C}" type="sibTrans" cxnId="{D4AF4643-B1FA-4BD7-B64C-4429A0F0E303}">
      <dgm:prSet/>
      <dgm:spPr/>
      <dgm:t>
        <a:bodyPr/>
        <a:lstStyle/>
        <a:p>
          <a:endParaRPr lang="zh-CN" altLang="en-US"/>
        </a:p>
      </dgm:t>
    </dgm:pt>
    <dgm:pt modelId="{1F2E250C-0669-479C-86EF-0A3218577739}">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国家要求</a:t>
          </a:r>
        </a:p>
      </dgm:t>
    </dgm:pt>
    <dgm:pt modelId="{F670BF5A-7098-43EA-9610-9DAC3E8AF8C1}" type="parTrans" cxnId="{03D98CC5-94EA-4214-ACD3-CEEE12EBCD35}">
      <dgm:prSet/>
      <dgm:spPr/>
      <dgm:t>
        <a:bodyPr/>
        <a:lstStyle/>
        <a:p>
          <a:endParaRPr lang="zh-CN" altLang="en-US"/>
        </a:p>
      </dgm:t>
    </dgm:pt>
    <dgm:pt modelId="{A369A533-20C9-473A-9762-160BAE432D3B}" type="sibTrans" cxnId="{03D98CC5-94EA-4214-ACD3-CEEE12EBCD35}">
      <dgm:prSet/>
      <dgm:spPr/>
      <dgm:t>
        <a:bodyPr/>
        <a:lstStyle/>
        <a:p>
          <a:endParaRPr lang="zh-CN" altLang="en-US"/>
        </a:p>
      </dgm:t>
    </dgm:pt>
    <dgm:pt modelId="{9AFABB3D-8B2C-41CC-8C08-2F9B887A74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实际需求</a:t>
          </a:r>
        </a:p>
      </dgm:t>
    </dgm:pt>
    <dgm:pt modelId="{4663C2AB-2681-4904-925B-E0A7080AE962}" type="parTrans" cxnId="{C6FF1880-3104-4CAD-AC1E-A28F1B293CDF}">
      <dgm:prSet/>
      <dgm:spPr/>
      <dgm:t>
        <a:bodyPr/>
        <a:lstStyle/>
        <a:p>
          <a:endParaRPr lang="zh-CN" altLang="en-US"/>
        </a:p>
      </dgm:t>
    </dgm:pt>
    <dgm:pt modelId="{5F9532D9-F062-4569-A0EE-8F5BDBE3AFF9}" type="sibTrans" cxnId="{C6FF1880-3104-4CAD-AC1E-A28F1B293CDF}">
      <dgm:prSet/>
      <dgm:spPr/>
      <dgm:t>
        <a:bodyPr/>
        <a:lstStyle/>
        <a:p>
          <a:endParaRPr lang="zh-CN" altLang="en-US"/>
        </a:p>
      </dgm:t>
    </dgm:pt>
    <dgm:pt modelId="{A129E250-0B81-43D4-AFCB-200A344ED87D}" type="pres">
      <dgm:prSet presAssocID="{2FE3F73E-F37A-4830-8E69-9AB22932CFC6}" presName="cycle" presStyleCnt="0">
        <dgm:presLayoutVars>
          <dgm:chMax val="1"/>
          <dgm:dir/>
          <dgm:animLvl val="ctr"/>
          <dgm:resizeHandles val="exact"/>
        </dgm:presLayoutVars>
      </dgm:prSet>
      <dgm:spPr/>
      <dgm:t>
        <a:bodyPr/>
        <a:lstStyle/>
        <a:p>
          <a:endParaRPr lang="zh-CN" altLang="en-US"/>
        </a:p>
      </dgm:t>
    </dgm:pt>
    <dgm:pt modelId="{97C50BE5-A82C-4CD8-A8B1-C05BAD8F4983}" type="pres">
      <dgm:prSet presAssocID="{753A0109-C6DB-4C77-8B90-6A4F96A17F28}" presName="centerShape" presStyleLbl="node0" presStyleIdx="0" presStyleCnt="1"/>
      <dgm:spPr/>
      <dgm:t>
        <a:bodyPr/>
        <a:lstStyle/>
        <a:p>
          <a:endParaRPr lang="zh-CN" altLang="en-US"/>
        </a:p>
      </dgm:t>
    </dgm:pt>
    <dgm:pt modelId="{E9A0DDE5-1E16-4418-BF88-B173B085CE8B}" type="pres">
      <dgm:prSet presAssocID="{1AC1FF4E-FAB8-4983-9694-8EF04EEA79CB}" presName="parTrans" presStyleLbl="bgSibTrans2D1" presStyleIdx="0" presStyleCnt="3"/>
      <dgm:spPr/>
      <dgm:t>
        <a:bodyPr/>
        <a:lstStyle/>
        <a:p>
          <a:endParaRPr lang="zh-CN" altLang="en-US"/>
        </a:p>
      </dgm:t>
    </dgm:pt>
    <dgm:pt modelId="{200137B4-E28C-4E93-8F32-4EE5A0E915B2}" type="pres">
      <dgm:prSet presAssocID="{27D54BB2-5921-427B-BB6C-EE237B97C221}" presName="node" presStyleLbl="node1" presStyleIdx="0" presStyleCnt="3">
        <dgm:presLayoutVars>
          <dgm:bulletEnabled val="1"/>
        </dgm:presLayoutVars>
      </dgm:prSet>
      <dgm:spPr/>
      <dgm:t>
        <a:bodyPr/>
        <a:lstStyle/>
        <a:p>
          <a:endParaRPr lang="zh-CN" altLang="en-US"/>
        </a:p>
      </dgm:t>
    </dgm:pt>
    <dgm:pt modelId="{FFE8F417-046B-4B62-AC7B-DBFE99324B44}" type="pres">
      <dgm:prSet presAssocID="{F670BF5A-7098-43EA-9610-9DAC3E8AF8C1}" presName="parTrans" presStyleLbl="bgSibTrans2D1" presStyleIdx="1" presStyleCnt="3"/>
      <dgm:spPr/>
      <dgm:t>
        <a:bodyPr/>
        <a:lstStyle/>
        <a:p>
          <a:endParaRPr lang="zh-CN" altLang="en-US"/>
        </a:p>
      </dgm:t>
    </dgm:pt>
    <dgm:pt modelId="{BCE9F2BB-E81E-4519-B516-B99E5F904DCA}" type="pres">
      <dgm:prSet presAssocID="{1F2E250C-0669-479C-86EF-0A3218577739}" presName="node" presStyleLbl="node1" presStyleIdx="1" presStyleCnt="3">
        <dgm:presLayoutVars>
          <dgm:bulletEnabled val="1"/>
        </dgm:presLayoutVars>
      </dgm:prSet>
      <dgm:spPr/>
      <dgm:t>
        <a:bodyPr/>
        <a:lstStyle/>
        <a:p>
          <a:endParaRPr lang="zh-CN" altLang="en-US"/>
        </a:p>
      </dgm:t>
    </dgm:pt>
    <dgm:pt modelId="{C160F56B-DBA5-45CD-8668-A1EB316BF8A8}" type="pres">
      <dgm:prSet presAssocID="{4663C2AB-2681-4904-925B-E0A7080AE962}" presName="parTrans" presStyleLbl="bgSibTrans2D1" presStyleIdx="2" presStyleCnt="3"/>
      <dgm:spPr/>
      <dgm:t>
        <a:bodyPr/>
        <a:lstStyle/>
        <a:p>
          <a:endParaRPr lang="zh-CN" altLang="en-US"/>
        </a:p>
      </dgm:t>
    </dgm:pt>
    <dgm:pt modelId="{CB29FC06-0412-4CD4-AFFA-DE5649995426}" type="pres">
      <dgm:prSet presAssocID="{9AFABB3D-8B2C-41CC-8C08-2F9B887A7421}" presName="node" presStyleLbl="node1" presStyleIdx="2" presStyleCnt="3">
        <dgm:presLayoutVars>
          <dgm:bulletEnabled val="1"/>
        </dgm:presLayoutVars>
      </dgm:prSet>
      <dgm:spPr/>
      <dgm:t>
        <a:bodyPr/>
        <a:lstStyle/>
        <a:p>
          <a:endParaRPr lang="zh-CN" altLang="en-US"/>
        </a:p>
      </dgm:t>
    </dgm:pt>
  </dgm:ptLst>
  <dgm:cxnLst>
    <dgm:cxn modelId="{A02907BC-F6C8-4507-8D1B-F07B5E8A3341}" type="presOf" srcId="{1F2E250C-0669-479C-86EF-0A3218577739}" destId="{BCE9F2BB-E81E-4519-B516-B99E5F904DCA}" srcOrd="0" destOrd="0" presId="urn:microsoft.com/office/officeart/2005/8/layout/radial4#5"/>
    <dgm:cxn modelId="{D990AF60-6807-4774-89C1-60DE4FFF5E20}" type="presOf" srcId="{9AFABB3D-8B2C-41CC-8C08-2F9B887A7421}" destId="{CB29FC06-0412-4CD4-AFFA-DE5649995426}" srcOrd="0" destOrd="0" presId="urn:microsoft.com/office/officeart/2005/8/layout/radial4#5"/>
    <dgm:cxn modelId="{D4AF4643-B1FA-4BD7-B64C-4429A0F0E303}" srcId="{753A0109-C6DB-4C77-8B90-6A4F96A17F28}" destId="{27D54BB2-5921-427B-BB6C-EE237B97C221}" srcOrd="0" destOrd="0" parTransId="{1AC1FF4E-FAB8-4983-9694-8EF04EEA79CB}" sibTransId="{B69AB424-BD23-4635-8EEE-FC1910420A7C}"/>
    <dgm:cxn modelId="{A38FDD15-9222-4003-BC0B-BCC3074FA67B}" type="presOf" srcId="{4663C2AB-2681-4904-925B-E0A7080AE962}" destId="{C160F56B-DBA5-45CD-8668-A1EB316BF8A8}" srcOrd="0" destOrd="0" presId="urn:microsoft.com/office/officeart/2005/8/layout/radial4#5"/>
    <dgm:cxn modelId="{830DB2CE-FBE6-4EB6-83CF-E9B56D5E5A7A}" type="presOf" srcId="{753A0109-C6DB-4C77-8B90-6A4F96A17F28}" destId="{97C50BE5-A82C-4CD8-A8B1-C05BAD8F4983}" srcOrd="0" destOrd="0" presId="urn:microsoft.com/office/officeart/2005/8/layout/radial4#5"/>
    <dgm:cxn modelId="{3919676A-A842-44AE-AF13-2ED6BB4760A9}" type="presOf" srcId="{1AC1FF4E-FAB8-4983-9694-8EF04EEA79CB}" destId="{E9A0DDE5-1E16-4418-BF88-B173B085CE8B}" srcOrd="0" destOrd="0" presId="urn:microsoft.com/office/officeart/2005/8/layout/radial4#5"/>
    <dgm:cxn modelId="{03D98CC5-94EA-4214-ACD3-CEEE12EBCD35}" srcId="{753A0109-C6DB-4C77-8B90-6A4F96A17F28}" destId="{1F2E250C-0669-479C-86EF-0A3218577739}" srcOrd="1" destOrd="0" parTransId="{F670BF5A-7098-43EA-9610-9DAC3E8AF8C1}" sibTransId="{A369A533-20C9-473A-9762-160BAE432D3B}"/>
    <dgm:cxn modelId="{76868F7C-3A8E-4E82-BB1D-4BACB40BCE98}" type="presOf" srcId="{27D54BB2-5921-427B-BB6C-EE237B97C221}" destId="{200137B4-E28C-4E93-8F32-4EE5A0E915B2}" srcOrd="0" destOrd="0" presId="urn:microsoft.com/office/officeart/2005/8/layout/radial4#5"/>
    <dgm:cxn modelId="{C6FF1880-3104-4CAD-AC1E-A28F1B293CDF}" srcId="{753A0109-C6DB-4C77-8B90-6A4F96A17F28}" destId="{9AFABB3D-8B2C-41CC-8C08-2F9B887A7421}" srcOrd="2" destOrd="0" parTransId="{4663C2AB-2681-4904-925B-E0A7080AE962}" sibTransId="{5F9532D9-F062-4569-A0EE-8F5BDBE3AFF9}"/>
    <dgm:cxn modelId="{50436E99-AAC1-417D-9E3A-224F30F42140}" type="presOf" srcId="{F670BF5A-7098-43EA-9610-9DAC3E8AF8C1}" destId="{FFE8F417-046B-4B62-AC7B-DBFE99324B44}" srcOrd="0" destOrd="0" presId="urn:microsoft.com/office/officeart/2005/8/layout/radial4#5"/>
    <dgm:cxn modelId="{F7175BFC-2A34-4458-B886-55B87B3D17E2}" srcId="{2FE3F73E-F37A-4830-8E69-9AB22932CFC6}" destId="{753A0109-C6DB-4C77-8B90-6A4F96A17F28}" srcOrd="0" destOrd="0" parTransId="{C06F14FD-97F8-48CA-80D7-4C9BD4F86189}" sibTransId="{920BA2C5-0C94-4604-8967-AF363C1C8765}"/>
    <dgm:cxn modelId="{13DA35C7-96DE-41CE-B17A-4125186AD557}" type="presOf" srcId="{2FE3F73E-F37A-4830-8E69-9AB22932CFC6}" destId="{A129E250-0B81-43D4-AFCB-200A344ED87D}" srcOrd="0" destOrd="0" presId="urn:microsoft.com/office/officeart/2005/8/layout/radial4#5"/>
    <dgm:cxn modelId="{760378D3-C1F1-46D6-BB29-32DFFEAF060D}" type="presParOf" srcId="{A129E250-0B81-43D4-AFCB-200A344ED87D}" destId="{97C50BE5-A82C-4CD8-A8B1-C05BAD8F4983}" srcOrd="0" destOrd="0" presId="urn:microsoft.com/office/officeart/2005/8/layout/radial4#5"/>
    <dgm:cxn modelId="{B087392C-F7E5-4447-BC1F-BCE8FDE5A738}" type="presParOf" srcId="{A129E250-0B81-43D4-AFCB-200A344ED87D}" destId="{E9A0DDE5-1E16-4418-BF88-B173B085CE8B}" srcOrd="1" destOrd="0" presId="urn:microsoft.com/office/officeart/2005/8/layout/radial4#5"/>
    <dgm:cxn modelId="{213C2712-5EC1-4BAD-90F3-9F0C1E4C93B8}" type="presParOf" srcId="{A129E250-0B81-43D4-AFCB-200A344ED87D}" destId="{200137B4-E28C-4E93-8F32-4EE5A0E915B2}" srcOrd="2" destOrd="0" presId="urn:microsoft.com/office/officeart/2005/8/layout/radial4#5"/>
    <dgm:cxn modelId="{7AE2505E-114F-4846-8447-0E623B800D08}" type="presParOf" srcId="{A129E250-0B81-43D4-AFCB-200A344ED87D}" destId="{FFE8F417-046B-4B62-AC7B-DBFE99324B44}" srcOrd="3" destOrd="0" presId="urn:microsoft.com/office/officeart/2005/8/layout/radial4#5"/>
    <dgm:cxn modelId="{A08DE0A0-475C-4840-A8C3-62A13C9E72B2}" type="presParOf" srcId="{A129E250-0B81-43D4-AFCB-200A344ED87D}" destId="{BCE9F2BB-E81E-4519-B516-B99E5F904DCA}" srcOrd="4" destOrd="0" presId="urn:microsoft.com/office/officeart/2005/8/layout/radial4#5"/>
    <dgm:cxn modelId="{AF75367F-9629-4D10-A8D6-1F361B5BC8F5}" type="presParOf" srcId="{A129E250-0B81-43D4-AFCB-200A344ED87D}" destId="{C160F56B-DBA5-45CD-8668-A1EB316BF8A8}" srcOrd="5" destOrd="0" presId="urn:microsoft.com/office/officeart/2005/8/layout/radial4#5"/>
    <dgm:cxn modelId="{EDC19D5A-F1FB-4E56-B8BD-85A34E1A6944}" type="presParOf" srcId="{A129E250-0B81-43D4-AFCB-200A344ED87D}" destId="{CB29FC06-0412-4CD4-AFFA-DE5649995426}" srcOrd="6" destOrd="0" presId="urn:microsoft.com/office/officeart/2005/8/layout/radial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E3F73E-F37A-4830-8E69-9AB22932CFC6}" type="doc">
      <dgm:prSet loTypeId="urn:microsoft.com/office/officeart/2005/8/layout/radial4#6" loCatId="relationship" qsTypeId="urn:microsoft.com/office/officeart/2005/8/quickstyle/simple1#30" qsCatId="simple" csTypeId="urn:microsoft.com/office/officeart/2005/8/colors/colorful5#7" csCatId="colorful" phldr="1"/>
      <dgm:spPr/>
      <dgm:t>
        <a:bodyPr/>
        <a:lstStyle/>
        <a:p>
          <a:endParaRPr lang="zh-CN" altLang="en-US"/>
        </a:p>
      </dgm:t>
    </dgm:pt>
    <dgm:pt modelId="{753A0109-C6DB-4C77-8B90-6A4F96A17F28}">
      <dgm:prSet phldrT="[文本]"/>
      <dgm:spPr>
        <a:solidFill>
          <a:srgbClr val="00B0F0"/>
        </a:solidFill>
      </dgm:spPr>
      <dgm:t>
        <a:bodyPr/>
        <a:lstStyle/>
        <a:p>
          <a:r>
            <a:rPr lang="zh-CN" altLang="en-US" b="1" dirty="0" smtClean="0">
              <a:latin typeface="微软雅黑" panose="020B0503020204020204" pitchFamily="34" charset="-122"/>
              <a:ea typeface="微软雅黑" panose="020B0503020204020204" pitchFamily="34" charset="-122"/>
            </a:rPr>
            <a:t>网络安全指挥系统</a:t>
          </a:r>
          <a:endParaRPr lang="zh-CN" altLang="en-US" b="1" dirty="0">
            <a:latin typeface="微软雅黑" panose="020B0503020204020204" pitchFamily="34" charset="-122"/>
            <a:ea typeface="微软雅黑" panose="020B0503020204020204" pitchFamily="34" charset="-122"/>
          </a:endParaRPr>
        </a:p>
      </dgm:t>
    </dgm:pt>
    <dgm:pt modelId="{C06F14FD-97F8-48CA-80D7-4C9BD4F86189}" type="parTrans" cxnId="{F7175BFC-2A34-4458-B886-55B87B3D17E2}">
      <dgm:prSet/>
      <dgm:spPr/>
      <dgm:t>
        <a:bodyPr/>
        <a:lstStyle/>
        <a:p>
          <a:endParaRPr lang="zh-CN" altLang="en-US"/>
        </a:p>
      </dgm:t>
    </dgm:pt>
    <dgm:pt modelId="{920BA2C5-0C94-4604-8967-AF363C1C8765}" type="sibTrans" cxnId="{F7175BFC-2A34-4458-B886-55B87B3D17E2}">
      <dgm:prSet/>
      <dgm:spPr/>
      <dgm:t>
        <a:bodyPr/>
        <a:lstStyle/>
        <a:p>
          <a:endParaRPr lang="zh-CN" altLang="en-US"/>
        </a:p>
      </dgm:t>
    </dgm:pt>
    <dgm:pt modelId="{27D54BB2-5921-427B-BB6C-EE237B97C221}">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现有问题</a:t>
          </a:r>
        </a:p>
      </dgm:t>
    </dgm:pt>
    <dgm:pt modelId="{1AC1FF4E-FAB8-4983-9694-8EF04EEA79CB}" type="parTrans" cxnId="{D4AF4643-B1FA-4BD7-B64C-4429A0F0E303}">
      <dgm:prSet/>
      <dgm:spPr/>
      <dgm:t>
        <a:bodyPr/>
        <a:lstStyle/>
        <a:p>
          <a:endParaRPr lang="zh-CN" altLang="en-US"/>
        </a:p>
      </dgm:t>
    </dgm:pt>
    <dgm:pt modelId="{B69AB424-BD23-4635-8EEE-FC1910420A7C}" type="sibTrans" cxnId="{D4AF4643-B1FA-4BD7-B64C-4429A0F0E303}">
      <dgm:prSet/>
      <dgm:spPr/>
      <dgm:t>
        <a:bodyPr/>
        <a:lstStyle/>
        <a:p>
          <a:endParaRPr lang="zh-CN" altLang="en-US"/>
        </a:p>
      </dgm:t>
    </dgm:pt>
    <dgm:pt modelId="{1F2E250C-0669-479C-86EF-0A3218577739}">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国家要求</a:t>
          </a:r>
        </a:p>
      </dgm:t>
    </dgm:pt>
    <dgm:pt modelId="{F670BF5A-7098-43EA-9610-9DAC3E8AF8C1}" type="parTrans" cxnId="{03D98CC5-94EA-4214-ACD3-CEEE12EBCD35}">
      <dgm:prSet/>
      <dgm:spPr/>
      <dgm:t>
        <a:bodyPr/>
        <a:lstStyle/>
        <a:p>
          <a:endParaRPr lang="zh-CN" altLang="en-US"/>
        </a:p>
      </dgm:t>
    </dgm:pt>
    <dgm:pt modelId="{A369A533-20C9-473A-9762-160BAE432D3B}" type="sibTrans" cxnId="{03D98CC5-94EA-4214-ACD3-CEEE12EBCD35}">
      <dgm:prSet/>
      <dgm:spPr/>
      <dgm:t>
        <a:bodyPr/>
        <a:lstStyle/>
        <a:p>
          <a:endParaRPr lang="zh-CN" altLang="en-US"/>
        </a:p>
      </dgm:t>
    </dgm:pt>
    <dgm:pt modelId="{9AFABB3D-8B2C-41CC-8C08-2F9B887A74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实际需求</a:t>
          </a:r>
        </a:p>
      </dgm:t>
    </dgm:pt>
    <dgm:pt modelId="{4663C2AB-2681-4904-925B-E0A7080AE962}" type="parTrans" cxnId="{C6FF1880-3104-4CAD-AC1E-A28F1B293CDF}">
      <dgm:prSet/>
      <dgm:spPr/>
      <dgm:t>
        <a:bodyPr/>
        <a:lstStyle/>
        <a:p>
          <a:endParaRPr lang="zh-CN" altLang="en-US"/>
        </a:p>
      </dgm:t>
    </dgm:pt>
    <dgm:pt modelId="{5F9532D9-F062-4569-A0EE-8F5BDBE3AFF9}" type="sibTrans" cxnId="{C6FF1880-3104-4CAD-AC1E-A28F1B293CDF}">
      <dgm:prSet/>
      <dgm:spPr/>
      <dgm:t>
        <a:bodyPr/>
        <a:lstStyle/>
        <a:p>
          <a:endParaRPr lang="zh-CN" altLang="en-US"/>
        </a:p>
      </dgm:t>
    </dgm:pt>
    <dgm:pt modelId="{A129E250-0B81-43D4-AFCB-200A344ED87D}" type="pres">
      <dgm:prSet presAssocID="{2FE3F73E-F37A-4830-8E69-9AB22932CFC6}" presName="cycle" presStyleCnt="0">
        <dgm:presLayoutVars>
          <dgm:chMax val="1"/>
          <dgm:dir/>
          <dgm:animLvl val="ctr"/>
          <dgm:resizeHandles val="exact"/>
        </dgm:presLayoutVars>
      </dgm:prSet>
      <dgm:spPr/>
      <dgm:t>
        <a:bodyPr/>
        <a:lstStyle/>
        <a:p>
          <a:endParaRPr lang="zh-CN" altLang="en-US"/>
        </a:p>
      </dgm:t>
    </dgm:pt>
    <dgm:pt modelId="{97C50BE5-A82C-4CD8-A8B1-C05BAD8F4983}" type="pres">
      <dgm:prSet presAssocID="{753A0109-C6DB-4C77-8B90-6A4F96A17F28}" presName="centerShape" presStyleLbl="node0" presStyleIdx="0" presStyleCnt="1"/>
      <dgm:spPr/>
      <dgm:t>
        <a:bodyPr/>
        <a:lstStyle/>
        <a:p>
          <a:endParaRPr lang="zh-CN" altLang="en-US"/>
        </a:p>
      </dgm:t>
    </dgm:pt>
    <dgm:pt modelId="{E9A0DDE5-1E16-4418-BF88-B173B085CE8B}" type="pres">
      <dgm:prSet presAssocID="{1AC1FF4E-FAB8-4983-9694-8EF04EEA79CB}" presName="parTrans" presStyleLbl="bgSibTrans2D1" presStyleIdx="0" presStyleCnt="3"/>
      <dgm:spPr/>
      <dgm:t>
        <a:bodyPr/>
        <a:lstStyle/>
        <a:p>
          <a:endParaRPr lang="zh-CN" altLang="en-US"/>
        </a:p>
      </dgm:t>
    </dgm:pt>
    <dgm:pt modelId="{200137B4-E28C-4E93-8F32-4EE5A0E915B2}" type="pres">
      <dgm:prSet presAssocID="{27D54BB2-5921-427B-BB6C-EE237B97C221}" presName="node" presStyleLbl="node1" presStyleIdx="0" presStyleCnt="3">
        <dgm:presLayoutVars>
          <dgm:bulletEnabled val="1"/>
        </dgm:presLayoutVars>
      </dgm:prSet>
      <dgm:spPr/>
      <dgm:t>
        <a:bodyPr/>
        <a:lstStyle/>
        <a:p>
          <a:endParaRPr lang="zh-CN" altLang="en-US"/>
        </a:p>
      </dgm:t>
    </dgm:pt>
    <dgm:pt modelId="{FFE8F417-046B-4B62-AC7B-DBFE99324B44}" type="pres">
      <dgm:prSet presAssocID="{F670BF5A-7098-43EA-9610-9DAC3E8AF8C1}" presName="parTrans" presStyleLbl="bgSibTrans2D1" presStyleIdx="1" presStyleCnt="3"/>
      <dgm:spPr/>
      <dgm:t>
        <a:bodyPr/>
        <a:lstStyle/>
        <a:p>
          <a:endParaRPr lang="zh-CN" altLang="en-US"/>
        </a:p>
      </dgm:t>
    </dgm:pt>
    <dgm:pt modelId="{BCE9F2BB-E81E-4519-B516-B99E5F904DCA}" type="pres">
      <dgm:prSet presAssocID="{1F2E250C-0669-479C-86EF-0A3218577739}" presName="node" presStyleLbl="node1" presStyleIdx="1" presStyleCnt="3">
        <dgm:presLayoutVars>
          <dgm:bulletEnabled val="1"/>
        </dgm:presLayoutVars>
      </dgm:prSet>
      <dgm:spPr/>
      <dgm:t>
        <a:bodyPr/>
        <a:lstStyle/>
        <a:p>
          <a:endParaRPr lang="zh-CN" altLang="en-US"/>
        </a:p>
      </dgm:t>
    </dgm:pt>
    <dgm:pt modelId="{C160F56B-DBA5-45CD-8668-A1EB316BF8A8}" type="pres">
      <dgm:prSet presAssocID="{4663C2AB-2681-4904-925B-E0A7080AE962}" presName="parTrans" presStyleLbl="bgSibTrans2D1" presStyleIdx="2" presStyleCnt="3"/>
      <dgm:spPr/>
      <dgm:t>
        <a:bodyPr/>
        <a:lstStyle/>
        <a:p>
          <a:endParaRPr lang="zh-CN" altLang="en-US"/>
        </a:p>
      </dgm:t>
    </dgm:pt>
    <dgm:pt modelId="{CB29FC06-0412-4CD4-AFFA-DE5649995426}" type="pres">
      <dgm:prSet presAssocID="{9AFABB3D-8B2C-41CC-8C08-2F9B887A7421}" presName="node" presStyleLbl="node1" presStyleIdx="2" presStyleCnt="3">
        <dgm:presLayoutVars>
          <dgm:bulletEnabled val="1"/>
        </dgm:presLayoutVars>
      </dgm:prSet>
      <dgm:spPr/>
      <dgm:t>
        <a:bodyPr/>
        <a:lstStyle/>
        <a:p>
          <a:endParaRPr lang="zh-CN" altLang="en-US"/>
        </a:p>
      </dgm:t>
    </dgm:pt>
  </dgm:ptLst>
  <dgm:cxnLst>
    <dgm:cxn modelId="{35BF9FB8-DCB7-4408-BDFC-54048F8E3FF3}" type="presOf" srcId="{1F2E250C-0669-479C-86EF-0A3218577739}" destId="{BCE9F2BB-E81E-4519-B516-B99E5F904DCA}" srcOrd="0" destOrd="0" presId="urn:microsoft.com/office/officeart/2005/8/layout/radial4#6"/>
    <dgm:cxn modelId="{F7175BFC-2A34-4458-B886-55B87B3D17E2}" srcId="{2FE3F73E-F37A-4830-8E69-9AB22932CFC6}" destId="{753A0109-C6DB-4C77-8B90-6A4F96A17F28}" srcOrd="0" destOrd="0" parTransId="{C06F14FD-97F8-48CA-80D7-4C9BD4F86189}" sibTransId="{920BA2C5-0C94-4604-8967-AF363C1C8765}"/>
    <dgm:cxn modelId="{44F348D3-F952-4681-9348-40B4AAB8485A}" type="presOf" srcId="{4663C2AB-2681-4904-925B-E0A7080AE962}" destId="{C160F56B-DBA5-45CD-8668-A1EB316BF8A8}" srcOrd="0" destOrd="0" presId="urn:microsoft.com/office/officeart/2005/8/layout/radial4#6"/>
    <dgm:cxn modelId="{A86979A6-8550-413E-9510-D47ABA8A70F4}" type="presOf" srcId="{2FE3F73E-F37A-4830-8E69-9AB22932CFC6}" destId="{A129E250-0B81-43D4-AFCB-200A344ED87D}" srcOrd="0" destOrd="0" presId="urn:microsoft.com/office/officeart/2005/8/layout/radial4#6"/>
    <dgm:cxn modelId="{0055DF47-3E3D-4015-98DC-D8B38E13AC4F}" type="presOf" srcId="{1AC1FF4E-FAB8-4983-9694-8EF04EEA79CB}" destId="{E9A0DDE5-1E16-4418-BF88-B173B085CE8B}" srcOrd="0" destOrd="0" presId="urn:microsoft.com/office/officeart/2005/8/layout/radial4#6"/>
    <dgm:cxn modelId="{766E1297-22F6-4125-A615-8E211BEDECC8}" type="presOf" srcId="{F670BF5A-7098-43EA-9610-9DAC3E8AF8C1}" destId="{FFE8F417-046B-4B62-AC7B-DBFE99324B44}" srcOrd="0" destOrd="0" presId="urn:microsoft.com/office/officeart/2005/8/layout/radial4#6"/>
    <dgm:cxn modelId="{D4AF4643-B1FA-4BD7-B64C-4429A0F0E303}" srcId="{753A0109-C6DB-4C77-8B90-6A4F96A17F28}" destId="{27D54BB2-5921-427B-BB6C-EE237B97C221}" srcOrd="0" destOrd="0" parTransId="{1AC1FF4E-FAB8-4983-9694-8EF04EEA79CB}" sibTransId="{B69AB424-BD23-4635-8EEE-FC1910420A7C}"/>
    <dgm:cxn modelId="{B533311C-3176-4F3C-AAAE-63436CB91C00}" type="presOf" srcId="{9AFABB3D-8B2C-41CC-8C08-2F9B887A7421}" destId="{CB29FC06-0412-4CD4-AFFA-DE5649995426}" srcOrd="0" destOrd="0" presId="urn:microsoft.com/office/officeart/2005/8/layout/radial4#6"/>
    <dgm:cxn modelId="{CDCD1F30-6D9F-481B-8417-B8BE939EF67C}" type="presOf" srcId="{753A0109-C6DB-4C77-8B90-6A4F96A17F28}" destId="{97C50BE5-A82C-4CD8-A8B1-C05BAD8F4983}" srcOrd="0" destOrd="0" presId="urn:microsoft.com/office/officeart/2005/8/layout/radial4#6"/>
    <dgm:cxn modelId="{29D1E174-CE75-4AF9-BBCB-F6246FE0153A}" type="presOf" srcId="{27D54BB2-5921-427B-BB6C-EE237B97C221}" destId="{200137B4-E28C-4E93-8F32-4EE5A0E915B2}" srcOrd="0" destOrd="0" presId="urn:microsoft.com/office/officeart/2005/8/layout/radial4#6"/>
    <dgm:cxn modelId="{C6FF1880-3104-4CAD-AC1E-A28F1B293CDF}" srcId="{753A0109-C6DB-4C77-8B90-6A4F96A17F28}" destId="{9AFABB3D-8B2C-41CC-8C08-2F9B887A7421}" srcOrd="2" destOrd="0" parTransId="{4663C2AB-2681-4904-925B-E0A7080AE962}" sibTransId="{5F9532D9-F062-4569-A0EE-8F5BDBE3AFF9}"/>
    <dgm:cxn modelId="{03D98CC5-94EA-4214-ACD3-CEEE12EBCD35}" srcId="{753A0109-C6DB-4C77-8B90-6A4F96A17F28}" destId="{1F2E250C-0669-479C-86EF-0A3218577739}" srcOrd="1" destOrd="0" parTransId="{F670BF5A-7098-43EA-9610-9DAC3E8AF8C1}" sibTransId="{A369A533-20C9-473A-9762-160BAE432D3B}"/>
    <dgm:cxn modelId="{F23CD43B-4C49-47DB-B6D8-8B860A0E829F}" type="presParOf" srcId="{A129E250-0B81-43D4-AFCB-200A344ED87D}" destId="{97C50BE5-A82C-4CD8-A8B1-C05BAD8F4983}" srcOrd="0" destOrd="0" presId="urn:microsoft.com/office/officeart/2005/8/layout/radial4#6"/>
    <dgm:cxn modelId="{87E6D744-650C-4B16-838B-7FBAFEF35179}" type="presParOf" srcId="{A129E250-0B81-43D4-AFCB-200A344ED87D}" destId="{E9A0DDE5-1E16-4418-BF88-B173B085CE8B}" srcOrd="1" destOrd="0" presId="urn:microsoft.com/office/officeart/2005/8/layout/radial4#6"/>
    <dgm:cxn modelId="{54E9084C-A4D5-49BD-B588-DCBD6E1B9128}" type="presParOf" srcId="{A129E250-0B81-43D4-AFCB-200A344ED87D}" destId="{200137B4-E28C-4E93-8F32-4EE5A0E915B2}" srcOrd="2" destOrd="0" presId="urn:microsoft.com/office/officeart/2005/8/layout/radial4#6"/>
    <dgm:cxn modelId="{A8597E68-A736-49F0-9E56-4B65C6C5CA92}" type="presParOf" srcId="{A129E250-0B81-43D4-AFCB-200A344ED87D}" destId="{FFE8F417-046B-4B62-AC7B-DBFE99324B44}" srcOrd="3" destOrd="0" presId="urn:microsoft.com/office/officeart/2005/8/layout/radial4#6"/>
    <dgm:cxn modelId="{172ECBE4-A95A-4CAF-B780-61782C07F02E}" type="presParOf" srcId="{A129E250-0B81-43D4-AFCB-200A344ED87D}" destId="{BCE9F2BB-E81E-4519-B516-B99E5F904DCA}" srcOrd="4" destOrd="0" presId="urn:microsoft.com/office/officeart/2005/8/layout/radial4#6"/>
    <dgm:cxn modelId="{FF36E486-8058-402A-99B5-E1A1AE31DEF2}" type="presParOf" srcId="{A129E250-0B81-43D4-AFCB-200A344ED87D}" destId="{C160F56B-DBA5-45CD-8668-A1EB316BF8A8}" srcOrd="5" destOrd="0" presId="urn:microsoft.com/office/officeart/2005/8/layout/radial4#6"/>
    <dgm:cxn modelId="{AD4F4E1D-19C6-4E8B-9DC1-F6D9147C09EF}" type="presParOf" srcId="{A129E250-0B81-43D4-AFCB-200A344ED87D}" destId="{CB29FC06-0412-4CD4-AFFA-DE5649995426}" srcOrd="6" destOrd="0" presId="urn:microsoft.com/office/officeart/2005/8/layout/radial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3F73E-F37A-4830-8E69-9AB22932CFC6}" type="doc">
      <dgm:prSet loTypeId="urn:microsoft.com/office/officeart/2005/8/layout/radial4#7" loCatId="relationship" qsTypeId="urn:microsoft.com/office/officeart/2005/8/quickstyle/simple1#31" qsCatId="simple" csTypeId="urn:microsoft.com/office/officeart/2005/8/colors/colorful5#8" csCatId="colorful" phldr="1"/>
      <dgm:spPr/>
      <dgm:t>
        <a:bodyPr/>
        <a:lstStyle/>
        <a:p>
          <a:endParaRPr lang="zh-CN" altLang="en-US"/>
        </a:p>
      </dgm:t>
    </dgm:pt>
    <dgm:pt modelId="{753A0109-C6DB-4C77-8B90-6A4F96A17F28}">
      <dgm:prSet phldrT="[文本]"/>
      <dgm:spPr>
        <a:solidFill>
          <a:srgbClr val="00B0F0"/>
        </a:solidFill>
      </dgm:spPr>
      <dgm:t>
        <a:bodyPr/>
        <a:lstStyle/>
        <a:p>
          <a:r>
            <a:rPr lang="zh-CN" altLang="en-US" b="1" dirty="0" smtClean="0">
              <a:latin typeface="微软雅黑" panose="020B0503020204020204" pitchFamily="34" charset="-122"/>
              <a:ea typeface="微软雅黑" panose="020B0503020204020204" pitchFamily="34" charset="-122"/>
            </a:rPr>
            <a:t>网络安全指挥系统</a:t>
          </a:r>
          <a:endParaRPr lang="zh-CN" altLang="en-US" b="1" dirty="0">
            <a:latin typeface="微软雅黑" panose="020B0503020204020204" pitchFamily="34" charset="-122"/>
            <a:ea typeface="微软雅黑" panose="020B0503020204020204" pitchFamily="34" charset="-122"/>
          </a:endParaRPr>
        </a:p>
      </dgm:t>
    </dgm:pt>
    <dgm:pt modelId="{C06F14FD-97F8-48CA-80D7-4C9BD4F86189}" type="parTrans" cxnId="{F7175BFC-2A34-4458-B886-55B87B3D17E2}">
      <dgm:prSet/>
      <dgm:spPr/>
      <dgm:t>
        <a:bodyPr/>
        <a:lstStyle/>
        <a:p>
          <a:endParaRPr lang="zh-CN" altLang="en-US"/>
        </a:p>
      </dgm:t>
    </dgm:pt>
    <dgm:pt modelId="{920BA2C5-0C94-4604-8967-AF363C1C8765}" type="sibTrans" cxnId="{F7175BFC-2A34-4458-B886-55B87B3D17E2}">
      <dgm:prSet/>
      <dgm:spPr/>
      <dgm:t>
        <a:bodyPr/>
        <a:lstStyle/>
        <a:p>
          <a:endParaRPr lang="zh-CN" altLang="en-US"/>
        </a:p>
      </dgm:t>
    </dgm:pt>
    <dgm:pt modelId="{27D54BB2-5921-427B-BB6C-EE237B97C221}">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现有问题</a:t>
          </a:r>
        </a:p>
      </dgm:t>
    </dgm:pt>
    <dgm:pt modelId="{1AC1FF4E-FAB8-4983-9694-8EF04EEA79CB}" type="parTrans" cxnId="{D4AF4643-B1FA-4BD7-B64C-4429A0F0E303}">
      <dgm:prSet/>
      <dgm:spPr/>
      <dgm:t>
        <a:bodyPr/>
        <a:lstStyle/>
        <a:p>
          <a:endParaRPr lang="zh-CN" altLang="en-US"/>
        </a:p>
      </dgm:t>
    </dgm:pt>
    <dgm:pt modelId="{B69AB424-BD23-4635-8EEE-FC1910420A7C}" type="sibTrans" cxnId="{D4AF4643-B1FA-4BD7-B64C-4429A0F0E303}">
      <dgm:prSet/>
      <dgm:spPr/>
      <dgm:t>
        <a:bodyPr/>
        <a:lstStyle/>
        <a:p>
          <a:endParaRPr lang="zh-CN" altLang="en-US"/>
        </a:p>
      </dgm:t>
    </dgm:pt>
    <dgm:pt modelId="{1F2E250C-0669-479C-86EF-0A3218577739}">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国家要求</a:t>
          </a:r>
        </a:p>
      </dgm:t>
    </dgm:pt>
    <dgm:pt modelId="{F670BF5A-7098-43EA-9610-9DAC3E8AF8C1}" type="parTrans" cxnId="{03D98CC5-94EA-4214-ACD3-CEEE12EBCD35}">
      <dgm:prSet/>
      <dgm:spPr/>
      <dgm:t>
        <a:bodyPr/>
        <a:lstStyle/>
        <a:p>
          <a:endParaRPr lang="zh-CN" altLang="en-US"/>
        </a:p>
      </dgm:t>
    </dgm:pt>
    <dgm:pt modelId="{A369A533-20C9-473A-9762-160BAE432D3B}" type="sibTrans" cxnId="{03D98CC5-94EA-4214-ACD3-CEEE12EBCD35}">
      <dgm:prSet/>
      <dgm:spPr/>
      <dgm:t>
        <a:bodyPr/>
        <a:lstStyle/>
        <a:p>
          <a:endParaRPr lang="zh-CN" altLang="en-US"/>
        </a:p>
      </dgm:t>
    </dgm:pt>
    <dgm:pt modelId="{9AFABB3D-8B2C-41CC-8C08-2F9B887A74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实际需求</a:t>
          </a:r>
        </a:p>
      </dgm:t>
    </dgm:pt>
    <dgm:pt modelId="{4663C2AB-2681-4904-925B-E0A7080AE962}" type="parTrans" cxnId="{C6FF1880-3104-4CAD-AC1E-A28F1B293CDF}">
      <dgm:prSet/>
      <dgm:spPr/>
      <dgm:t>
        <a:bodyPr/>
        <a:lstStyle/>
        <a:p>
          <a:endParaRPr lang="zh-CN" altLang="en-US"/>
        </a:p>
      </dgm:t>
    </dgm:pt>
    <dgm:pt modelId="{5F9532D9-F062-4569-A0EE-8F5BDBE3AFF9}" type="sibTrans" cxnId="{C6FF1880-3104-4CAD-AC1E-A28F1B293CDF}">
      <dgm:prSet/>
      <dgm:spPr/>
      <dgm:t>
        <a:bodyPr/>
        <a:lstStyle/>
        <a:p>
          <a:endParaRPr lang="zh-CN" altLang="en-US"/>
        </a:p>
      </dgm:t>
    </dgm:pt>
    <dgm:pt modelId="{A129E250-0B81-43D4-AFCB-200A344ED87D}" type="pres">
      <dgm:prSet presAssocID="{2FE3F73E-F37A-4830-8E69-9AB22932CFC6}" presName="cycle" presStyleCnt="0">
        <dgm:presLayoutVars>
          <dgm:chMax val="1"/>
          <dgm:dir/>
          <dgm:animLvl val="ctr"/>
          <dgm:resizeHandles val="exact"/>
        </dgm:presLayoutVars>
      </dgm:prSet>
      <dgm:spPr/>
      <dgm:t>
        <a:bodyPr/>
        <a:lstStyle/>
        <a:p>
          <a:endParaRPr lang="zh-CN" altLang="en-US"/>
        </a:p>
      </dgm:t>
    </dgm:pt>
    <dgm:pt modelId="{97C50BE5-A82C-4CD8-A8B1-C05BAD8F4983}" type="pres">
      <dgm:prSet presAssocID="{753A0109-C6DB-4C77-8B90-6A4F96A17F28}" presName="centerShape" presStyleLbl="node0" presStyleIdx="0" presStyleCnt="1"/>
      <dgm:spPr/>
      <dgm:t>
        <a:bodyPr/>
        <a:lstStyle/>
        <a:p>
          <a:endParaRPr lang="zh-CN" altLang="en-US"/>
        </a:p>
      </dgm:t>
    </dgm:pt>
    <dgm:pt modelId="{E9A0DDE5-1E16-4418-BF88-B173B085CE8B}" type="pres">
      <dgm:prSet presAssocID="{1AC1FF4E-FAB8-4983-9694-8EF04EEA79CB}" presName="parTrans" presStyleLbl="bgSibTrans2D1" presStyleIdx="0" presStyleCnt="3"/>
      <dgm:spPr/>
      <dgm:t>
        <a:bodyPr/>
        <a:lstStyle/>
        <a:p>
          <a:endParaRPr lang="zh-CN" altLang="en-US"/>
        </a:p>
      </dgm:t>
    </dgm:pt>
    <dgm:pt modelId="{200137B4-E28C-4E93-8F32-4EE5A0E915B2}" type="pres">
      <dgm:prSet presAssocID="{27D54BB2-5921-427B-BB6C-EE237B97C221}" presName="node" presStyleLbl="node1" presStyleIdx="0" presStyleCnt="3">
        <dgm:presLayoutVars>
          <dgm:bulletEnabled val="1"/>
        </dgm:presLayoutVars>
      </dgm:prSet>
      <dgm:spPr/>
      <dgm:t>
        <a:bodyPr/>
        <a:lstStyle/>
        <a:p>
          <a:endParaRPr lang="zh-CN" altLang="en-US"/>
        </a:p>
      </dgm:t>
    </dgm:pt>
    <dgm:pt modelId="{FFE8F417-046B-4B62-AC7B-DBFE99324B44}" type="pres">
      <dgm:prSet presAssocID="{F670BF5A-7098-43EA-9610-9DAC3E8AF8C1}" presName="parTrans" presStyleLbl="bgSibTrans2D1" presStyleIdx="1" presStyleCnt="3"/>
      <dgm:spPr/>
      <dgm:t>
        <a:bodyPr/>
        <a:lstStyle/>
        <a:p>
          <a:endParaRPr lang="zh-CN" altLang="en-US"/>
        </a:p>
      </dgm:t>
    </dgm:pt>
    <dgm:pt modelId="{BCE9F2BB-E81E-4519-B516-B99E5F904DCA}" type="pres">
      <dgm:prSet presAssocID="{1F2E250C-0669-479C-86EF-0A3218577739}" presName="node" presStyleLbl="node1" presStyleIdx="1" presStyleCnt="3">
        <dgm:presLayoutVars>
          <dgm:bulletEnabled val="1"/>
        </dgm:presLayoutVars>
      </dgm:prSet>
      <dgm:spPr/>
      <dgm:t>
        <a:bodyPr/>
        <a:lstStyle/>
        <a:p>
          <a:endParaRPr lang="zh-CN" altLang="en-US"/>
        </a:p>
      </dgm:t>
    </dgm:pt>
    <dgm:pt modelId="{C160F56B-DBA5-45CD-8668-A1EB316BF8A8}" type="pres">
      <dgm:prSet presAssocID="{4663C2AB-2681-4904-925B-E0A7080AE962}" presName="parTrans" presStyleLbl="bgSibTrans2D1" presStyleIdx="2" presStyleCnt="3"/>
      <dgm:spPr/>
      <dgm:t>
        <a:bodyPr/>
        <a:lstStyle/>
        <a:p>
          <a:endParaRPr lang="zh-CN" altLang="en-US"/>
        </a:p>
      </dgm:t>
    </dgm:pt>
    <dgm:pt modelId="{CB29FC06-0412-4CD4-AFFA-DE5649995426}" type="pres">
      <dgm:prSet presAssocID="{9AFABB3D-8B2C-41CC-8C08-2F9B887A7421}" presName="node" presStyleLbl="node1" presStyleIdx="2" presStyleCnt="3">
        <dgm:presLayoutVars>
          <dgm:bulletEnabled val="1"/>
        </dgm:presLayoutVars>
      </dgm:prSet>
      <dgm:spPr/>
      <dgm:t>
        <a:bodyPr/>
        <a:lstStyle/>
        <a:p>
          <a:endParaRPr lang="zh-CN" altLang="en-US"/>
        </a:p>
      </dgm:t>
    </dgm:pt>
  </dgm:ptLst>
  <dgm:cxnLst>
    <dgm:cxn modelId="{A02907BC-F6C8-4507-8D1B-F07B5E8A3341}" type="presOf" srcId="{1F2E250C-0669-479C-86EF-0A3218577739}" destId="{BCE9F2BB-E81E-4519-B516-B99E5F904DCA}" srcOrd="0" destOrd="0" presId="urn:microsoft.com/office/officeart/2005/8/layout/radial4#7"/>
    <dgm:cxn modelId="{D990AF60-6807-4774-89C1-60DE4FFF5E20}" type="presOf" srcId="{9AFABB3D-8B2C-41CC-8C08-2F9B887A7421}" destId="{CB29FC06-0412-4CD4-AFFA-DE5649995426}" srcOrd="0" destOrd="0" presId="urn:microsoft.com/office/officeart/2005/8/layout/radial4#7"/>
    <dgm:cxn modelId="{D4AF4643-B1FA-4BD7-B64C-4429A0F0E303}" srcId="{753A0109-C6DB-4C77-8B90-6A4F96A17F28}" destId="{27D54BB2-5921-427B-BB6C-EE237B97C221}" srcOrd="0" destOrd="0" parTransId="{1AC1FF4E-FAB8-4983-9694-8EF04EEA79CB}" sibTransId="{B69AB424-BD23-4635-8EEE-FC1910420A7C}"/>
    <dgm:cxn modelId="{A38FDD15-9222-4003-BC0B-BCC3074FA67B}" type="presOf" srcId="{4663C2AB-2681-4904-925B-E0A7080AE962}" destId="{C160F56B-DBA5-45CD-8668-A1EB316BF8A8}" srcOrd="0" destOrd="0" presId="urn:microsoft.com/office/officeart/2005/8/layout/radial4#7"/>
    <dgm:cxn modelId="{830DB2CE-FBE6-4EB6-83CF-E9B56D5E5A7A}" type="presOf" srcId="{753A0109-C6DB-4C77-8B90-6A4F96A17F28}" destId="{97C50BE5-A82C-4CD8-A8B1-C05BAD8F4983}" srcOrd="0" destOrd="0" presId="urn:microsoft.com/office/officeart/2005/8/layout/radial4#7"/>
    <dgm:cxn modelId="{3919676A-A842-44AE-AF13-2ED6BB4760A9}" type="presOf" srcId="{1AC1FF4E-FAB8-4983-9694-8EF04EEA79CB}" destId="{E9A0DDE5-1E16-4418-BF88-B173B085CE8B}" srcOrd="0" destOrd="0" presId="urn:microsoft.com/office/officeart/2005/8/layout/radial4#7"/>
    <dgm:cxn modelId="{03D98CC5-94EA-4214-ACD3-CEEE12EBCD35}" srcId="{753A0109-C6DB-4C77-8B90-6A4F96A17F28}" destId="{1F2E250C-0669-479C-86EF-0A3218577739}" srcOrd="1" destOrd="0" parTransId="{F670BF5A-7098-43EA-9610-9DAC3E8AF8C1}" sibTransId="{A369A533-20C9-473A-9762-160BAE432D3B}"/>
    <dgm:cxn modelId="{76868F7C-3A8E-4E82-BB1D-4BACB40BCE98}" type="presOf" srcId="{27D54BB2-5921-427B-BB6C-EE237B97C221}" destId="{200137B4-E28C-4E93-8F32-4EE5A0E915B2}" srcOrd="0" destOrd="0" presId="urn:microsoft.com/office/officeart/2005/8/layout/radial4#7"/>
    <dgm:cxn modelId="{C6FF1880-3104-4CAD-AC1E-A28F1B293CDF}" srcId="{753A0109-C6DB-4C77-8B90-6A4F96A17F28}" destId="{9AFABB3D-8B2C-41CC-8C08-2F9B887A7421}" srcOrd="2" destOrd="0" parTransId="{4663C2AB-2681-4904-925B-E0A7080AE962}" sibTransId="{5F9532D9-F062-4569-A0EE-8F5BDBE3AFF9}"/>
    <dgm:cxn modelId="{50436E99-AAC1-417D-9E3A-224F30F42140}" type="presOf" srcId="{F670BF5A-7098-43EA-9610-9DAC3E8AF8C1}" destId="{FFE8F417-046B-4B62-AC7B-DBFE99324B44}" srcOrd="0" destOrd="0" presId="urn:microsoft.com/office/officeart/2005/8/layout/radial4#7"/>
    <dgm:cxn modelId="{F7175BFC-2A34-4458-B886-55B87B3D17E2}" srcId="{2FE3F73E-F37A-4830-8E69-9AB22932CFC6}" destId="{753A0109-C6DB-4C77-8B90-6A4F96A17F28}" srcOrd="0" destOrd="0" parTransId="{C06F14FD-97F8-48CA-80D7-4C9BD4F86189}" sibTransId="{920BA2C5-0C94-4604-8967-AF363C1C8765}"/>
    <dgm:cxn modelId="{13DA35C7-96DE-41CE-B17A-4125186AD557}" type="presOf" srcId="{2FE3F73E-F37A-4830-8E69-9AB22932CFC6}" destId="{A129E250-0B81-43D4-AFCB-200A344ED87D}" srcOrd="0" destOrd="0" presId="urn:microsoft.com/office/officeart/2005/8/layout/radial4#7"/>
    <dgm:cxn modelId="{760378D3-C1F1-46D6-BB29-32DFFEAF060D}" type="presParOf" srcId="{A129E250-0B81-43D4-AFCB-200A344ED87D}" destId="{97C50BE5-A82C-4CD8-A8B1-C05BAD8F4983}" srcOrd="0" destOrd="0" presId="urn:microsoft.com/office/officeart/2005/8/layout/radial4#7"/>
    <dgm:cxn modelId="{B087392C-F7E5-4447-BC1F-BCE8FDE5A738}" type="presParOf" srcId="{A129E250-0B81-43D4-AFCB-200A344ED87D}" destId="{E9A0DDE5-1E16-4418-BF88-B173B085CE8B}" srcOrd="1" destOrd="0" presId="urn:microsoft.com/office/officeart/2005/8/layout/radial4#7"/>
    <dgm:cxn modelId="{213C2712-5EC1-4BAD-90F3-9F0C1E4C93B8}" type="presParOf" srcId="{A129E250-0B81-43D4-AFCB-200A344ED87D}" destId="{200137B4-E28C-4E93-8F32-4EE5A0E915B2}" srcOrd="2" destOrd="0" presId="urn:microsoft.com/office/officeart/2005/8/layout/radial4#7"/>
    <dgm:cxn modelId="{7AE2505E-114F-4846-8447-0E623B800D08}" type="presParOf" srcId="{A129E250-0B81-43D4-AFCB-200A344ED87D}" destId="{FFE8F417-046B-4B62-AC7B-DBFE99324B44}" srcOrd="3" destOrd="0" presId="urn:microsoft.com/office/officeart/2005/8/layout/radial4#7"/>
    <dgm:cxn modelId="{A08DE0A0-475C-4840-A8C3-62A13C9E72B2}" type="presParOf" srcId="{A129E250-0B81-43D4-AFCB-200A344ED87D}" destId="{BCE9F2BB-E81E-4519-B516-B99E5F904DCA}" srcOrd="4" destOrd="0" presId="urn:microsoft.com/office/officeart/2005/8/layout/radial4#7"/>
    <dgm:cxn modelId="{AF75367F-9629-4D10-A8D6-1F361B5BC8F5}" type="presParOf" srcId="{A129E250-0B81-43D4-AFCB-200A344ED87D}" destId="{C160F56B-DBA5-45CD-8668-A1EB316BF8A8}" srcOrd="5" destOrd="0" presId="urn:microsoft.com/office/officeart/2005/8/layout/radial4#7"/>
    <dgm:cxn modelId="{EDC19D5A-F1FB-4E56-B8BD-85A34E1A6944}" type="presParOf" srcId="{A129E250-0B81-43D4-AFCB-200A344ED87D}" destId="{CB29FC06-0412-4CD4-AFFA-DE5649995426}" srcOrd="6" destOrd="0" presId="urn:microsoft.com/office/officeart/2005/8/layout/radial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3F73E-F37A-4830-8E69-9AB22932CFC6}" type="doc">
      <dgm:prSet loTypeId="urn:microsoft.com/office/officeart/2005/8/layout/radial4#8" loCatId="relationship" qsTypeId="urn:microsoft.com/office/officeart/2005/8/quickstyle/simple1#32" qsCatId="simple" csTypeId="urn:microsoft.com/office/officeart/2005/8/colors/colorful5#9" csCatId="colorful" phldr="1"/>
      <dgm:spPr/>
      <dgm:t>
        <a:bodyPr/>
        <a:lstStyle/>
        <a:p>
          <a:endParaRPr lang="zh-CN" altLang="en-US"/>
        </a:p>
      </dgm:t>
    </dgm:pt>
    <dgm:pt modelId="{753A0109-C6DB-4C77-8B90-6A4F96A17F28}">
      <dgm:prSet phldrT="[文本]"/>
      <dgm:spPr>
        <a:solidFill>
          <a:srgbClr val="00B0F0"/>
        </a:solidFill>
      </dgm:spPr>
      <dgm:t>
        <a:bodyPr/>
        <a:lstStyle/>
        <a:p>
          <a:r>
            <a:rPr lang="zh-CN" altLang="en-US" b="1" dirty="0" smtClean="0">
              <a:solidFill>
                <a:srgbClr val="FF0000"/>
              </a:solidFill>
              <a:latin typeface="微软雅黑" panose="020B0503020204020204" pitchFamily="34" charset="-122"/>
              <a:ea typeface="微软雅黑" panose="020B0503020204020204" pitchFamily="34" charset="-122"/>
            </a:rPr>
            <a:t>网络安全指挥系统</a:t>
          </a:r>
          <a:endParaRPr lang="zh-CN" altLang="en-US" b="1" dirty="0">
            <a:solidFill>
              <a:srgbClr val="FF0000"/>
            </a:solidFill>
            <a:latin typeface="微软雅黑" panose="020B0503020204020204" pitchFamily="34" charset="-122"/>
            <a:ea typeface="微软雅黑" panose="020B0503020204020204" pitchFamily="34" charset="-122"/>
          </a:endParaRPr>
        </a:p>
      </dgm:t>
    </dgm:pt>
    <dgm:pt modelId="{C06F14FD-97F8-48CA-80D7-4C9BD4F86189}" type="parTrans" cxnId="{F7175BFC-2A34-4458-B886-55B87B3D17E2}">
      <dgm:prSet/>
      <dgm:spPr/>
      <dgm:t>
        <a:bodyPr/>
        <a:lstStyle/>
        <a:p>
          <a:endParaRPr lang="zh-CN" altLang="en-US"/>
        </a:p>
      </dgm:t>
    </dgm:pt>
    <dgm:pt modelId="{920BA2C5-0C94-4604-8967-AF363C1C8765}" type="sibTrans" cxnId="{F7175BFC-2A34-4458-B886-55B87B3D17E2}">
      <dgm:prSet/>
      <dgm:spPr/>
      <dgm:t>
        <a:bodyPr/>
        <a:lstStyle/>
        <a:p>
          <a:endParaRPr lang="zh-CN" altLang="en-US"/>
        </a:p>
      </dgm:t>
    </dgm:pt>
    <dgm:pt modelId="{27D54BB2-5921-427B-BB6C-EE237B97C2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现有问题</a:t>
          </a:r>
        </a:p>
      </dgm:t>
    </dgm:pt>
    <dgm:pt modelId="{1AC1FF4E-FAB8-4983-9694-8EF04EEA79CB}" type="parTrans" cxnId="{D4AF4643-B1FA-4BD7-B64C-4429A0F0E303}">
      <dgm:prSet/>
      <dgm:spPr/>
      <dgm:t>
        <a:bodyPr/>
        <a:lstStyle/>
        <a:p>
          <a:endParaRPr lang="zh-CN" altLang="en-US"/>
        </a:p>
      </dgm:t>
    </dgm:pt>
    <dgm:pt modelId="{B69AB424-BD23-4635-8EEE-FC1910420A7C}" type="sibTrans" cxnId="{D4AF4643-B1FA-4BD7-B64C-4429A0F0E303}">
      <dgm:prSet/>
      <dgm:spPr/>
      <dgm:t>
        <a:bodyPr/>
        <a:lstStyle/>
        <a:p>
          <a:endParaRPr lang="zh-CN" altLang="en-US"/>
        </a:p>
      </dgm:t>
    </dgm:pt>
    <dgm:pt modelId="{1F2E250C-0669-479C-86EF-0A3218577739}">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国家要求</a:t>
          </a:r>
        </a:p>
      </dgm:t>
    </dgm:pt>
    <dgm:pt modelId="{F670BF5A-7098-43EA-9610-9DAC3E8AF8C1}" type="parTrans" cxnId="{03D98CC5-94EA-4214-ACD3-CEEE12EBCD35}">
      <dgm:prSet/>
      <dgm:spPr/>
      <dgm:t>
        <a:bodyPr/>
        <a:lstStyle/>
        <a:p>
          <a:endParaRPr lang="zh-CN" altLang="en-US"/>
        </a:p>
      </dgm:t>
    </dgm:pt>
    <dgm:pt modelId="{A369A533-20C9-473A-9762-160BAE432D3B}" type="sibTrans" cxnId="{03D98CC5-94EA-4214-ACD3-CEEE12EBCD35}">
      <dgm:prSet/>
      <dgm:spPr/>
      <dgm:t>
        <a:bodyPr/>
        <a:lstStyle/>
        <a:p>
          <a:endParaRPr lang="zh-CN" altLang="en-US"/>
        </a:p>
      </dgm:t>
    </dgm:pt>
    <dgm:pt modelId="{9AFABB3D-8B2C-41CC-8C08-2F9B887A74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实际需求</a:t>
          </a:r>
        </a:p>
      </dgm:t>
    </dgm:pt>
    <dgm:pt modelId="{4663C2AB-2681-4904-925B-E0A7080AE962}" type="parTrans" cxnId="{C6FF1880-3104-4CAD-AC1E-A28F1B293CDF}">
      <dgm:prSet/>
      <dgm:spPr/>
      <dgm:t>
        <a:bodyPr/>
        <a:lstStyle/>
        <a:p>
          <a:endParaRPr lang="zh-CN" altLang="en-US"/>
        </a:p>
      </dgm:t>
    </dgm:pt>
    <dgm:pt modelId="{5F9532D9-F062-4569-A0EE-8F5BDBE3AFF9}" type="sibTrans" cxnId="{C6FF1880-3104-4CAD-AC1E-A28F1B293CDF}">
      <dgm:prSet/>
      <dgm:spPr/>
      <dgm:t>
        <a:bodyPr/>
        <a:lstStyle/>
        <a:p>
          <a:endParaRPr lang="zh-CN" altLang="en-US"/>
        </a:p>
      </dgm:t>
    </dgm:pt>
    <dgm:pt modelId="{A129E250-0B81-43D4-AFCB-200A344ED87D}" type="pres">
      <dgm:prSet presAssocID="{2FE3F73E-F37A-4830-8E69-9AB22932CFC6}" presName="cycle" presStyleCnt="0">
        <dgm:presLayoutVars>
          <dgm:chMax val="1"/>
          <dgm:dir/>
          <dgm:animLvl val="ctr"/>
          <dgm:resizeHandles val="exact"/>
        </dgm:presLayoutVars>
      </dgm:prSet>
      <dgm:spPr/>
      <dgm:t>
        <a:bodyPr/>
        <a:lstStyle/>
        <a:p>
          <a:endParaRPr lang="zh-CN" altLang="en-US"/>
        </a:p>
      </dgm:t>
    </dgm:pt>
    <dgm:pt modelId="{97C50BE5-A82C-4CD8-A8B1-C05BAD8F4983}" type="pres">
      <dgm:prSet presAssocID="{753A0109-C6DB-4C77-8B90-6A4F96A17F28}" presName="centerShape" presStyleLbl="node0" presStyleIdx="0" presStyleCnt="1"/>
      <dgm:spPr/>
      <dgm:t>
        <a:bodyPr/>
        <a:lstStyle/>
        <a:p>
          <a:endParaRPr lang="zh-CN" altLang="en-US"/>
        </a:p>
      </dgm:t>
    </dgm:pt>
    <dgm:pt modelId="{E9A0DDE5-1E16-4418-BF88-B173B085CE8B}" type="pres">
      <dgm:prSet presAssocID="{1AC1FF4E-FAB8-4983-9694-8EF04EEA79CB}" presName="parTrans" presStyleLbl="bgSibTrans2D1" presStyleIdx="0" presStyleCnt="3"/>
      <dgm:spPr/>
      <dgm:t>
        <a:bodyPr/>
        <a:lstStyle/>
        <a:p>
          <a:endParaRPr lang="zh-CN" altLang="en-US"/>
        </a:p>
      </dgm:t>
    </dgm:pt>
    <dgm:pt modelId="{200137B4-E28C-4E93-8F32-4EE5A0E915B2}" type="pres">
      <dgm:prSet presAssocID="{27D54BB2-5921-427B-BB6C-EE237B97C221}" presName="node" presStyleLbl="node1" presStyleIdx="0" presStyleCnt="3">
        <dgm:presLayoutVars>
          <dgm:bulletEnabled val="1"/>
        </dgm:presLayoutVars>
      </dgm:prSet>
      <dgm:spPr/>
      <dgm:t>
        <a:bodyPr/>
        <a:lstStyle/>
        <a:p>
          <a:endParaRPr lang="zh-CN" altLang="en-US"/>
        </a:p>
      </dgm:t>
    </dgm:pt>
    <dgm:pt modelId="{FFE8F417-046B-4B62-AC7B-DBFE99324B44}" type="pres">
      <dgm:prSet presAssocID="{F670BF5A-7098-43EA-9610-9DAC3E8AF8C1}" presName="parTrans" presStyleLbl="bgSibTrans2D1" presStyleIdx="1" presStyleCnt="3"/>
      <dgm:spPr/>
      <dgm:t>
        <a:bodyPr/>
        <a:lstStyle/>
        <a:p>
          <a:endParaRPr lang="zh-CN" altLang="en-US"/>
        </a:p>
      </dgm:t>
    </dgm:pt>
    <dgm:pt modelId="{BCE9F2BB-E81E-4519-B516-B99E5F904DCA}" type="pres">
      <dgm:prSet presAssocID="{1F2E250C-0669-479C-86EF-0A3218577739}" presName="node" presStyleLbl="node1" presStyleIdx="1" presStyleCnt="3">
        <dgm:presLayoutVars>
          <dgm:bulletEnabled val="1"/>
        </dgm:presLayoutVars>
      </dgm:prSet>
      <dgm:spPr/>
      <dgm:t>
        <a:bodyPr/>
        <a:lstStyle/>
        <a:p>
          <a:endParaRPr lang="zh-CN" altLang="en-US"/>
        </a:p>
      </dgm:t>
    </dgm:pt>
    <dgm:pt modelId="{C160F56B-DBA5-45CD-8668-A1EB316BF8A8}" type="pres">
      <dgm:prSet presAssocID="{4663C2AB-2681-4904-925B-E0A7080AE962}" presName="parTrans" presStyleLbl="bgSibTrans2D1" presStyleIdx="2" presStyleCnt="3"/>
      <dgm:spPr/>
      <dgm:t>
        <a:bodyPr/>
        <a:lstStyle/>
        <a:p>
          <a:endParaRPr lang="zh-CN" altLang="en-US"/>
        </a:p>
      </dgm:t>
    </dgm:pt>
    <dgm:pt modelId="{CB29FC06-0412-4CD4-AFFA-DE5649995426}" type="pres">
      <dgm:prSet presAssocID="{9AFABB3D-8B2C-41CC-8C08-2F9B887A7421}" presName="node" presStyleLbl="node1" presStyleIdx="2" presStyleCnt="3">
        <dgm:presLayoutVars>
          <dgm:bulletEnabled val="1"/>
        </dgm:presLayoutVars>
      </dgm:prSet>
      <dgm:spPr/>
      <dgm:t>
        <a:bodyPr/>
        <a:lstStyle/>
        <a:p>
          <a:endParaRPr lang="zh-CN" altLang="en-US"/>
        </a:p>
      </dgm:t>
    </dgm:pt>
  </dgm:ptLst>
  <dgm:cxnLst>
    <dgm:cxn modelId="{7696EA28-2E14-40D3-90CC-50FB818B26FD}" type="presOf" srcId="{753A0109-C6DB-4C77-8B90-6A4F96A17F28}" destId="{97C50BE5-A82C-4CD8-A8B1-C05BAD8F4983}" srcOrd="0" destOrd="0" presId="urn:microsoft.com/office/officeart/2005/8/layout/radial4#8"/>
    <dgm:cxn modelId="{13B3FDA0-118C-4E8A-BA74-8B666BB1983F}" type="presOf" srcId="{27D54BB2-5921-427B-BB6C-EE237B97C221}" destId="{200137B4-E28C-4E93-8F32-4EE5A0E915B2}" srcOrd="0" destOrd="0" presId="urn:microsoft.com/office/officeart/2005/8/layout/radial4#8"/>
    <dgm:cxn modelId="{D4AF4643-B1FA-4BD7-B64C-4429A0F0E303}" srcId="{753A0109-C6DB-4C77-8B90-6A4F96A17F28}" destId="{27D54BB2-5921-427B-BB6C-EE237B97C221}" srcOrd="0" destOrd="0" parTransId="{1AC1FF4E-FAB8-4983-9694-8EF04EEA79CB}" sibTransId="{B69AB424-BD23-4635-8EEE-FC1910420A7C}"/>
    <dgm:cxn modelId="{2D2B6E54-ADFB-41D1-9E3C-F265D5CF4BE5}" type="presOf" srcId="{F670BF5A-7098-43EA-9610-9DAC3E8AF8C1}" destId="{FFE8F417-046B-4B62-AC7B-DBFE99324B44}" srcOrd="0" destOrd="0" presId="urn:microsoft.com/office/officeart/2005/8/layout/radial4#8"/>
    <dgm:cxn modelId="{C0842DDE-BDB1-496F-9CF2-DCB240ADC740}" type="presOf" srcId="{9AFABB3D-8B2C-41CC-8C08-2F9B887A7421}" destId="{CB29FC06-0412-4CD4-AFFA-DE5649995426}" srcOrd="0" destOrd="0" presId="urn:microsoft.com/office/officeart/2005/8/layout/radial4#8"/>
    <dgm:cxn modelId="{C53F2F48-5BAE-4C6C-8CEF-8FB402DDB2FB}" type="presOf" srcId="{1AC1FF4E-FAB8-4983-9694-8EF04EEA79CB}" destId="{E9A0DDE5-1E16-4418-BF88-B173B085CE8B}" srcOrd="0" destOrd="0" presId="urn:microsoft.com/office/officeart/2005/8/layout/radial4#8"/>
    <dgm:cxn modelId="{03D98CC5-94EA-4214-ACD3-CEEE12EBCD35}" srcId="{753A0109-C6DB-4C77-8B90-6A4F96A17F28}" destId="{1F2E250C-0669-479C-86EF-0A3218577739}" srcOrd="1" destOrd="0" parTransId="{F670BF5A-7098-43EA-9610-9DAC3E8AF8C1}" sibTransId="{A369A533-20C9-473A-9762-160BAE432D3B}"/>
    <dgm:cxn modelId="{8A667691-22D5-4372-8174-018F28CEEA1E}" type="presOf" srcId="{4663C2AB-2681-4904-925B-E0A7080AE962}" destId="{C160F56B-DBA5-45CD-8668-A1EB316BF8A8}" srcOrd="0" destOrd="0" presId="urn:microsoft.com/office/officeart/2005/8/layout/radial4#8"/>
    <dgm:cxn modelId="{C6FF1880-3104-4CAD-AC1E-A28F1B293CDF}" srcId="{753A0109-C6DB-4C77-8B90-6A4F96A17F28}" destId="{9AFABB3D-8B2C-41CC-8C08-2F9B887A7421}" srcOrd="2" destOrd="0" parTransId="{4663C2AB-2681-4904-925B-E0A7080AE962}" sibTransId="{5F9532D9-F062-4569-A0EE-8F5BDBE3AFF9}"/>
    <dgm:cxn modelId="{BC6F8E56-2A58-4375-BD31-7EFBD395A408}" type="presOf" srcId="{2FE3F73E-F37A-4830-8E69-9AB22932CFC6}" destId="{A129E250-0B81-43D4-AFCB-200A344ED87D}" srcOrd="0" destOrd="0" presId="urn:microsoft.com/office/officeart/2005/8/layout/radial4#8"/>
    <dgm:cxn modelId="{C3304247-57BC-40E5-8A0E-6971633159DD}" type="presOf" srcId="{1F2E250C-0669-479C-86EF-0A3218577739}" destId="{BCE9F2BB-E81E-4519-B516-B99E5F904DCA}" srcOrd="0" destOrd="0" presId="urn:microsoft.com/office/officeart/2005/8/layout/radial4#8"/>
    <dgm:cxn modelId="{F7175BFC-2A34-4458-B886-55B87B3D17E2}" srcId="{2FE3F73E-F37A-4830-8E69-9AB22932CFC6}" destId="{753A0109-C6DB-4C77-8B90-6A4F96A17F28}" srcOrd="0" destOrd="0" parTransId="{C06F14FD-97F8-48CA-80D7-4C9BD4F86189}" sibTransId="{920BA2C5-0C94-4604-8967-AF363C1C8765}"/>
    <dgm:cxn modelId="{8039E7F9-24A6-4844-92F7-F119929B767E}" type="presParOf" srcId="{A129E250-0B81-43D4-AFCB-200A344ED87D}" destId="{97C50BE5-A82C-4CD8-A8B1-C05BAD8F4983}" srcOrd="0" destOrd="0" presId="urn:microsoft.com/office/officeart/2005/8/layout/radial4#8"/>
    <dgm:cxn modelId="{61DB5B5D-A1A0-474F-8C0B-64FF61093696}" type="presParOf" srcId="{A129E250-0B81-43D4-AFCB-200A344ED87D}" destId="{E9A0DDE5-1E16-4418-BF88-B173B085CE8B}" srcOrd="1" destOrd="0" presId="urn:microsoft.com/office/officeart/2005/8/layout/radial4#8"/>
    <dgm:cxn modelId="{2CF70989-2005-4D64-9D37-D16AD4635B4D}" type="presParOf" srcId="{A129E250-0B81-43D4-AFCB-200A344ED87D}" destId="{200137B4-E28C-4E93-8F32-4EE5A0E915B2}" srcOrd="2" destOrd="0" presId="urn:microsoft.com/office/officeart/2005/8/layout/radial4#8"/>
    <dgm:cxn modelId="{63ABD4DC-44A9-4E1E-978B-4CDA3C9A0444}" type="presParOf" srcId="{A129E250-0B81-43D4-AFCB-200A344ED87D}" destId="{FFE8F417-046B-4B62-AC7B-DBFE99324B44}" srcOrd="3" destOrd="0" presId="urn:microsoft.com/office/officeart/2005/8/layout/radial4#8"/>
    <dgm:cxn modelId="{86601D7B-90E1-48A8-8B4C-DCC37028BF3D}" type="presParOf" srcId="{A129E250-0B81-43D4-AFCB-200A344ED87D}" destId="{BCE9F2BB-E81E-4519-B516-B99E5F904DCA}" srcOrd="4" destOrd="0" presId="urn:microsoft.com/office/officeart/2005/8/layout/radial4#8"/>
    <dgm:cxn modelId="{18360A4A-8D4E-450E-9C2D-9838D66FF68B}" type="presParOf" srcId="{A129E250-0B81-43D4-AFCB-200A344ED87D}" destId="{C160F56B-DBA5-45CD-8668-A1EB316BF8A8}" srcOrd="5" destOrd="0" presId="urn:microsoft.com/office/officeart/2005/8/layout/radial4#8"/>
    <dgm:cxn modelId="{FA329567-73F8-4C7A-BAFA-DD1690AD2FA3}" type="presParOf" srcId="{A129E250-0B81-43D4-AFCB-200A344ED87D}" destId="{CB29FC06-0412-4CD4-AFFA-DE5649995426}" srcOrd="6" destOrd="0" presId="urn:microsoft.com/office/officeart/2005/8/layout/radial4#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0BE5-A82C-4CD8-A8B1-C05BAD8F4983}">
      <dsp:nvSpPr>
        <dsp:cNvPr id="0" name=""/>
        <dsp:cNvSpPr/>
      </dsp:nvSpPr>
      <dsp:spPr>
        <a:xfrm>
          <a:off x="1910012" y="1642940"/>
          <a:ext cx="1379084" cy="137908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网络安全指挥系统</a:t>
          </a:r>
          <a:endParaRPr lang="zh-CN" altLang="en-US" sz="1800" b="1" kern="1200" dirty="0">
            <a:latin typeface="微软雅黑" panose="020B0503020204020204" pitchFamily="34" charset="-122"/>
            <a:ea typeface="微软雅黑" panose="020B0503020204020204" pitchFamily="34" charset="-122"/>
          </a:endParaRPr>
        </a:p>
      </dsp:txBody>
      <dsp:txXfrm>
        <a:off x="2111974" y="1844902"/>
        <a:ext cx="975160" cy="975160"/>
      </dsp:txXfrm>
    </dsp:sp>
    <dsp:sp modelId="{E9A0DDE5-1E16-4418-BF88-B173B085CE8B}">
      <dsp:nvSpPr>
        <dsp:cNvPr id="0" name=""/>
        <dsp:cNvSpPr/>
      </dsp:nvSpPr>
      <dsp:spPr>
        <a:xfrm rot="12900000">
          <a:off x="1023299" y="1402170"/>
          <a:ext cx="1056582" cy="39303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137B4-E28C-4E93-8F32-4EE5A0E915B2}">
      <dsp:nvSpPr>
        <dsp:cNvPr id="0" name=""/>
        <dsp:cNvSpPr/>
      </dsp:nvSpPr>
      <dsp:spPr>
        <a:xfrm>
          <a:off x="463775" y="771622"/>
          <a:ext cx="1310130" cy="10481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latin typeface="微软雅黑" panose="020B0503020204020204" pitchFamily="34" charset="-122"/>
              <a:ea typeface="微软雅黑" panose="020B0503020204020204" pitchFamily="34" charset="-122"/>
            </a:rPr>
            <a:t>现有问题</a:t>
          </a:r>
        </a:p>
      </dsp:txBody>
      <dsp:txXfrm>
        <a:off x="494473" y="802320"/>
        <a:ext cx="1248734" cy="986708"/>
      </dsp:txXfrm>
    </dsp:sp>
    <dsp:sp modelId="{FFE8F417-046B-4B62-AC7B-DBFE99324B44}">
      <dsp:nvSpPr>
        <dsp:cNvPr id="0" name=""/>
        <dsp:cNvSpPr/>
      </dsp:nvSpPr>
      <dsp:spPr>
        <a:xfrm rot="16200000">
          <a:off x="2071263" y="856635"/>
          <a:ext cx="1056582" cy="393039"/>
        </a:xfrm>
        <a:prstGeom prst="leftArrow">
          <a:avLst>
            <a:gd name="adj1" fmla="val 60000"/>
            <a:gd name="adj2" fmla="val 50000"/>
          </a:avLst>
        </a:prstGeom>
        <a:solidFill>
          <a:schemeClr val="accent5">
            <a:hueOff val="-6490031"/>
            <a:satOff val="3463"/>
            <a:lumOff val="-1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9F2BB-E81E-4519-B516-B99E5F904DCA}">
      <dsp:nvSpPr>
        <dsp:cNvPr id="0" name=""/>
        <dsp:cNvSpPr/>
      </dsp:nvSpPr>
      <dsp:spPr>
        <a:xfrm>
          <a:off x="1944489" y="811"/>
          <a:ext cx="1310130" cy="1048104"/>
        </a:xfrm>
        <a:prstGeom prst="roundRect">
          <a:avLst>
            <a:gd name="adj" fmla="val 10000"/>
          </a:avLst>
        </a:prstGeom>
        <a:solidFill>
          <a:schemeClr val="accent5">
            <a:hueOff val="-6490031"/>
            <a:satOff val="3463"/>
            <a:lumOff val="-1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国家要求</a:t>
          </a:r>
        </a:p>
      </dsp:txBody>
      <dsp:txXfrm>
        <a:off x="1975187" y="31509"/>
        <a:ext cx="1248734" cy="986708"/>
      </dsp:txXfrm>
    </dsp:sp>
    <dsp:sp modelId="{C160F56B-DBA5-45CD-8668-A1EB316BF8A8}">
      <dsp:nvSpPr>
        <dsp:cNvPr id="0" name=""/>
        <dsp:cNvSpPr/>
      </dsp:nvSpPr>
      <dsp:spPr>
        <a:xfrm rot="19500000">
          <a:off x="3119227" y="1402170"/>
          <a:ext cx="1056582" cy="393039"/>
        </a:xfrm>
        <a:prstGeom prst="leftArrow">
          <a:avLst>
            <a:gd name="adj1" fmla="val 60000"/>
            <a:gd name="adj2" fmla="val 50000"/>
          </a:avLst>
        </a:prstGeom>
        <a:solidFill>
          <a:schemeClr val="accent5">
            <a:hueOff val="-12980063"/>
            <a:satOff val="6926"/>
            <a:lumOff val="-3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9FC06-0412-4CD4-AFFA-DE5649995426}">
      <dsp:nvSpPr>
        <dsp:cNvPr id="0" name=""/>
        <dsp:cNvSpPr/>
      </dsp:nvSpPr>
      <dsp:spPr>
        <a:xfrm>
          <a:off x="3425204" y="771622"/>
          <a:ext cx="1310130" cy="1048104"/>
        </a:xfrm>
        <a:prstGeom prst="roundRect">
          <a:avLst>
            <a:gd name="adj" fmla="val 10000"/>
          </a:avLst>
        </a:prstGeom>
        <a:solidFill>
          <a:schemeClr val="accent5">
            <a:hueOff val="-12980063"/>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实际需求</a:t>
          </a:r>
        </a:p>
      </dsp:txBody>
      <dsp:txXfrm>
        <a:off x="3455902" y="802320"/>
        <a:ext cx="1248734" cy="986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0BE5-A82C-4CD8-A8B1-C05BAD8F4983}">
      <dsp:nvSpPr>
        <dsp:cNvPr id="0" name=""/>
        <dsp:cNvSpPr/>
      </dsp:nvSpPr>
      <dsp:spPr>
        <a:xfrm>
          <a:off x="1987771" y="1481414"/>
          <a:ext cx="1244166" cy="124416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网络安全指挥系统</a:t>
          </a:r>
          <a:endParaRPr lang="zh-CN" altLang="en-US" sz="1600" b="1" kern="1200" dirty="0">
            <a:latin typeface="微软雅黑" panose="020B0503020204020204" pitchFamily="34" charset="-122"/>
            <a:ea typeface="微软雅黑" panose="020B0503020204020204" pitchFamily="34" charset="-122"/>
          </a:endParaRPr>
        </a:p>
      </dsp:txBody>
      <dsp:txXfrm>
        <a:off x="2169975" y="1663618"/>
        <a:ext cx="879758" cy="879758"/>
      </dsp:txXfrm>
    </dsp:sp>
    <dsp:sp modelId="{E9A0DDE5-1E16-4418-BF88-B173B085CE8B}">
      <dsp:nvSpPr>
        <dsp:cNvPr id="0" name=""/>
        <dsp:cNvSpPr/>
      </dsp:nvSpPr>
      <dsp:spPr>
        <a:xfrm rot="12900000">
          <a:off x="1187867" y="1264219"/>
          <a:ext cx="953151" cy="35458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137B4-E28C-4E93-8F32-4EE5A0E915B2}">
      <dsp:nvSpPr>
        <dsp:cNvPr id="0" name=""/>
        <dsp:cNvSpPr/>
      </dsp:nvSpPr>
      <dsp:spPr>
        <a:xfrm>
          <a:off x="683076" y="695377"/>
          <a:ext cx="1181958" cy="9455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latin typeface="微软雅黑" panose="020B0503020204020204" pitchFamily="34" charset="-122"/>
              <a:ea typeface="微软雅黑" panose="020B0503020204020204" pitchFamily="34" charset="-122"/>
            </a:rPr>
            <a:t>现有问题</a:t>
          </a:r>
        </a:p>
      </dsp:txBody>
      <dsp:txXfrm>
        <a:off x="710771" y="723072"/>
        <a:ext cx="1126568" cy="890176"/>
      </dsp:txXfrm>
    </dsp:sp>
    <dsp:sp modelId="{FFE8F417-046B-4B62-AC7B-DBFE99324B44}">
      <dsp:nvSpPr>
        <dsp:cNvPr id="0" name=""/>
        <dsp:cNvSpPr/>
      </dsp:nvSpPr>
      <dsp:spPr>
        <a:xfrm rot="16200000">
          <a:off x="2133278" y="772069"/>
          <a:ext cx="953151" cy="354587"/>
        </a:xfrm>
        <a:prstGeom prst="leftArrow">
          <a:avLst>
            <a:gd name="adj1" fmla="val 60000"/>
            <a:gd name="adj2" fmla="val 50000"/>
          </a:avLst>
        </a:prstGeom>
        <a:solidFill>
          <a:schemeClr val="accent5">
            <a:hueOff val="-6490031"/>
            <a:satOff val="3463"/>
            <a:lumOff val="-1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9F2BB-E81E-4519-B516-B99E5F904DCA}">
      <dsp:nvSpPr>
        <dsp:cNvPr id="0" name=""/>
        <dsp:cNvSpPr/>
      </dsp:nvSpPr>
      <dsp:spPr>
        <a:xfrm>
          <a:off x="2018875" y="4"/>
          <a:ext cx="1181958" cy="945566"/>
        </a:xfrm>
        <a:prstGeom prst="roundRect">
          <a:avLst>
            <a:gd name="adj" fmla="val 10000"/>
          </a:avLst>
        </a:prstGeom>
        <a:solidFill>
          <a:schemeClr val="accent5">
            <a:hueOff val="-6490031"/>
            <a:satOff val="3463"/>
            <a:lumOff val="-1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国家要求</a:t>
          </a:r>
        </a:p>
      </dsp:txBody>
      <dsp:txXfrm>
        <a:off x="2046570" y="27699"/>
        <a:ext cx="1126568" cy="890176"/>
      </dsp:txXfrm>
    </dsp:sp>
    <dsp:sp modelId="{C160F56B-DBA5-45CD-8668-A1EB316BF8A8}">
      <dsp:nvSpPr>
        <dsp:cNvPr id="0" name=""/>
        <dsp:cNvSpPr/>
      </dsp:nvSpPr>
      <dsp:spPr>
        <a:xfrm rot="19500000">
          <a:off x="3078689" y="1264219"/>
          <a:ext cx="953151" cy="354587"/>
        </a:xfrm>
        <a:prstGeom prst="leftArrow">
          <a:avLst>
            <a:gd name="adj1" fmla="val 60000"/>
            <a:gd name="adj2" fmla="val 50000"/>
          </a:avLst>
        </a:prstGeom>
        <a:solidFill>
          <a:schemeClr val="accent5">
            <a:hueOff val="-12980063"/>
            <a:satOff val="6926"/>
            <a:lumOff val="-3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9FC06-0412-4CD4-AFFA-DE5649995426}">
      <dsp:nvSpPr>
        <dsp:cNvPr id="0" name=""/>
        <dsp:cNvSpPr/>
      </dsp:nvSpPr>
      <dsp:spPr>
        <a:xfrm>
          <a:off x="3354674" y="695377"/>
          <a:ext cx="1181958" cy="945566"/>
        </a:xfrm>
        <a:prstGeom prst="roundRect">
          <a:avLst>
            <a:gd name="adj" fmla="val 10000"/>
          </a:avLst>
        </a:prstGeom>
        <a:solidFill>
          <a:schemeClr val="accent5">
            <a:hueOff val="-12980063"/>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实际需求</a:t>
          </a:r>
        </a:p>
      </dsp:txBody>
      <dsp:txXfrm>
        <a:off x="3382369" y="723072"/>
        <a:ext cx="1126568" cy="890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0BE5-A82C-4CD8-A8B1-C05BAD8F4983}">
      <dsp:nvSpPr>
        <dsp:cNvPr id="0" name=""/>
        <dsp:cNvSpPr/>
      </dsp:nvSpPr>
      <dsp:spPr>
        <a:xfrm>
          <a:off x="2010252" y="1417339"/>
          <a:ext cx="1189696" cy="118969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网络安全指挥系统</a:t>
          </a:r>
          <a:endParaRPr lang="zh-CN" altLang="en-US" sz="1600" b="1" kern="1200" dirty="0">
            <a:latin typeface="微软雅黑" panose="020B0503020204020204" pitchFamily="34" charset="-122"/>
            <a:ea typeface="微软雅黑" panose="020B0503020204020204" pitchFamily="34" charset="-122"/>
          </a:endParaRPr>
        </a:p>
      </dsp:txBody>
      <dsp:txXfrm>
        <a:off x="2184479" y="1591566"/>
        <a:ext cx="841242" cy="841242"/>
      </dsp:txXfrm>
    </dsp:sp>
    <dsp:sp modelId="{E9A0DDE5-1E16-4418-BF88-B173B085CE8B}">
      <dsp:nvSpPr>
        <dsp:cNvPr id="0" name=""/>
        <dsp:cNvSpPr/>
      </dsp:nvSpPr>
      <dsp:spPr>
        <a:xfrm rot="12900000">
          <a:off x="1245192" y="1209595"/>
          <a:ext cx="911606" cy="33906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137B4-E28C-4E93-8F32-4EE5A0E915B2}">
      <dsp:nvSpPr>
        <dsp:cNvPr id="0" name=""/>
        <dsp:cNvSpPr/>
      </dsp:nvSpPr>
      <dsp:spPr>
        <a:xfrm>
          <a:off x="762517" y="665604"/>
          <a:ext cx="1130211" cy="9041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latin typeface="微软雅黑" panose="020B0503020204020204" pitchFamily="34" charset="-122"/>
              <a:ea typeface="微软雅黑" panose="020B0503020204020204" pitchFamily="34" charset="-122"/>
            </a:rPr>
            <a:t>现有问题</a:t>
          </a:r>
        </a:p>
      </dsp:txBody>
      <dsp:txXfrm>
        <a:off x="788999" y="692086"/>
        <a:ext cx="1077247" cy="851205"/>
      </dsp:txXfrm>
    </dsp:sp>
    <dsp:sp modelId="{FFE8F417-046B-4B62-AC7B-DBFE99324B44}">
      <dsp:nvSpPr>
        <dsp:cNvPr id="0" name=""/>
        <dsp:cNvSpPr/>
      </dsp:nvSpPr>
      <dsp:spPr>
        <a:xfrm rot="16200000">
          <a:off x="2149297" y="738947"/>
          <a:ext cx="911606" cy="339063"/>
        </a:xfrm>
        <a:prstGeom prst="leftArrow">
          <a:avLst>
            <a:gd name="adj1" fmla="val 60000"/>
            <a:gd name="adj2" fmla="val 50000"/>
          </a:avLst>
        </a:prstGeom>
        <a:solidFill>
          <a:schemeClr val="accent5">
            <a:hueOff val="-6490031"/>
            <a:satOff val="3463"/>
            <a:lumOff val="-1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9F2BB-E81E-4519-B516-B99E5F904DCA}">
      <dsp:nvSpPr>
        <dsp:cNvPr id="0" name=""/>
        <dsp:cNvSpPr/>
      </dsp:nvSpPr>
      <dsp:spPr>
        <a:xfrm>
          <a:off x="2039995" y="591"/>
          <a:ext cx="1130211" cy="904169"/>
        </a:xfrm>
        <a:prstGeom prst="roundRect">
          <a:avLst>
            <a:gd name="adj" fmla="val 10000"/>
          </a:avLst>
        </a:prstGeom>
        <a:solidFill>
          <a:schemeClr val="accent5">
            <a:hueOff val="-6490031"/>
            <a:satOff val="3463"/>
            <a:lumOff val="-1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国家要求</a:t>
          </a:r>
        </a:p>
      </dsp:txBody>
      <dsp:txXfrm>
        <a:off x="2066477" y="27073"/>
        <a:ext cx="1077247" cy="851205"/>
      </dsp:txXfrm>
    </dsp:sp>
    <dsp:sp modelId="{C160F56B-DBA5-45CD-8668-A1EB316BF8A8}">
      <dsp:nvSpPr>
        <dsp:cNvPr id="0" name=""/>
        <dsp:cNvSpPr/>
      </dsp:nvSpPr>
      <dsp:spPr>
        <a:xfrm rot="19500000">
          <a:off x="3053402" y="1209595"/>
          <a:ext cx="911606" cy="339063"/>
        </a:xfrm>
        <a:prstGeom prst="leftArrow">
          <a:avLst>
            <a:gd name="adj1" fmla="val 60000"/>
            <a:gd name="adj2" fmla="val 50000"/>
          </a:avLst>
        </a:prstGeom>
        <a:solidFill>
          <a:schemeClr val="accent5">
            <a:hueOff val="-12980063"/>
            <a:satOff val="6926"/>
            <a:lumOff val="-3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9FC06-0412-4CD4-AFFA-DE5649995426}">
      <dsp:nvSpPr>
        <dsp:cNvPr id="0" name=""/>
        <dsp:cNvSpPr/>
      </dsp:nvSpPr>
      <dsp:spPr>
        <a:xfrm>
          <a:off x="3317472" y="665604"/>
          <a:ext cx="1130211" cy="904169"/>
        </a:xfrm>
        <a:prstGeom prst="roundRect">
          <a:avLst>
            <a:gd name="adj" fmla="val 10000"/>
          </a:avLst>
        </a:prstGeom>
        <a:solidFill>
          <a:schemeClr val="accent5">
            <a:hueOff val="-12980063"/>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实际需求</a:t>
          </a:r>
        </a:p>
      </dsp:txBody>
      <dsp:txXfrm>
        <a:off x="3343954" y="692086"/>
        <a:ext cx="1077247" cy="851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0BE5-A82C-4CD8-A8B1-C05BAD8F4983}">
      <dsp:nvSpPr>
        <dsp:cNvPr id="0" name=""/>
        <dsp:cNvSpPr/>
      </dsp:nvSpPr>
      <dsp:spPr>
        <a:xfrm>
          <a:off x="1978472" y="1481249"/>
          <a:ext cx="1243748" cy="124374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rgbClr val="FF0000"/>
              </a:solidFill>
              <a:latin typeface="微软雅黑" panose="020B0503020204020204" pitchFamily="34" charset="-122"/>
              <a:ea typeface="微软雅黑" panose="020B0503020204020204" pitchFamily="34" charset="-122"/>
            </a:rPr>
            <a:t>网络安全指挥系统</a:t>
          </a:r>
          <a:endParaRPr lang="zh-CN" altLang="en-US" sz="1600" b="1" kern="1200" dirty="0">
            <a:solidFill>
              <a:srgbClr val="FF0000"/>
            </a:solidFill>
            <a:latin typeface="微软雅黑" panose="020B0503020204020204" pitchFamily="34" charset="-122"/>
            <a:ea typeface="微软雅黑" panose="020B0503020204020204" pitchFamily="34" charset="-122"/>
          </a:endParaRPr>
        </a:p>
      </dsp:txBody>
      <dsp:txXfrm>
        <a:off x="2160615" y="1663392"/>
        <a:ext cx="879462" cy="879462"/>
      </dsp:txXfrm>
    </dsp:sp>
    <dsp:sp modelId="{E9A0DDE5-1E16-4418-BF88-B173B085CE8B}">
      <dsp:nvSpPr>
        <dsp:cNvPr id="0" name=""/>
        <dsp:cNvSpPr/>
      </dsp:nvSpPr>
      <dsp:spPr>
        <a:xfrm rot="12900000">
          <a:off x="1179064" y="1264203"/>
          <a:ext cx="952594" cy="35446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137B4-E28C-4E93-8F32-4EE5A0E915B2}">
      <dsp:nvSpPr>
        <dsp:cNvPr id="0" name=""/>
        <dsp:cNvSpPr/>
      </dsp:nvSpPr>
      <dsp:spPr>
        <a:xfrm>
          <a:off x="674421" y="695620"/>
          <a:ext cx="1181560" cy="9452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现有问题</a:t>
          </a:r>
        </a:p>
      </dsp:txBody>
      <dsp:txXfrm>
        <a:off x="702106" y="723305"/>
        <a:ext cx="1126190" cy="889878"/>
      </dsp:txXfrm>
    </dsp:sp>
    <dsp:sp modelId="{FFE8F417-046B-4B62-AC7B-DBFE99324B44}">
      <dsp:nvSpPr>
        <dsp:cNvPr id="0" name=""/>
        <dsp:cNvSpPr/>
      </dsp:nvSpPr>
      <dsp:spPr>
        <a:xfrm rot="16200000">
          <a:off x="2124049" y="772275"/>
          <a:ext cx="952594" cy="354468"/>
        </a:xfrm>
        <a:prstGeom prst="leftArrow">
          <a:avLst>
            <a:gd name="adj1" fmla="val 60000"/>
            <a:gd name="adj2" fmla="val 50000"/>
          </a:avLst>
        </a:prstGeom>
        <a:solidFill>
          <a:schemeClr val="accent5">
            <a:hueOff val="-6490031"/>
            <a:satOff val="3463"/>
            <a:lumOff val="-15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9F2BB-E81E-4519-B516-B99E5F904DCA}">
      <dsp:nvSpPr>
        <dsp:cNvPr id="0" name=""/>
        <dsp:cNvSpPr/>
      </dsp:nvSpPr>
      <dsp:spPr>
        <a:xfrm>
          <a:off x="2009566" y="587"/>
          <a:ext cx="1181560" cy="945248"/>
        </a:xfrm>
        <a:prstGeom prst="roundRect">
          <a:avLst>
            <a:gd name="adj" fmla="val 10000"/>
          </a:avLst>
        </a:prstGeom>
        <a:solidFill>
          <a:schemeClr val="accent5">
            <a:hueOff val="-6490031"/>
            <a:satOff val="3463"/>
            <a:lumOff val="-1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国家要求</a:t>
          </a:r>
        </a:p>
      </dsp:txBody>
      <dsp:txXfrm>
        <a:off x="2037251" y="28272"/>
        <a:ext cx="1126190" cy="889878"/>
      </dsp:txXfrm>
    </dsp:sp>
    <dsp:sp modelId="{C160F56B-DBA5-45CD-8668-A1EB316BF8A8}">
      <dsp:nvSpPr>
        <dsp:cNvPr id="0" name=""/>
        <dsp:cNvSpPr/>
      </dsp:nvSpPr>
      <dsp:spPr>
        <a:xfrm rot="19500000">
          <a:off x="3069034" y="1264203"/>
          <a:ext cx="952594" cy="354468"/>
        </a:xfrm>
        <a:prstGeom prst="leftArrow">
          <a:avLst>
            <a:gd name="adj1" fmla="val 60000"/>
            <a:gd name="adj2" fmla="val 50000"/>
          </a:avLst>
        </a:prstGeom>
        <a:solidFill>
          <a:schemeClr val="accent5">
            <a:hueOff val="-12980063"/>
            <a:satOff val="6926"/>
            <a:lumOff val="-3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9FC06-0412-4CD4-AFFA-DE5649995426}">
      <dsp:nvSpPr>
        <dsp:cNvPr id="0" name=""/>
        <dsp:cNvSpPr/>
      </dsp:nvSpPr>
      <dsp:spPr>
        <a:xfrm>
          <a:off x="3344711" y="695620"/>
          <a:ext cx="1181560" cy="945248"/>
        </a:xfrm>
        <a:prstGeom prst="roundRect">
          <a:avLst>
            <a:gd name="adj" fmla="val 10000"/>
          </a:avLst>
        </a:prstGeom>
        <a:solidFill>
          <a:schemeClr val="accent5">
            <a:hueOff val="-12980063"/>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实际需求</a:t>
          </a:r>
        </a:p>
      </dsp:txBody>
      <dsp:txXfrm>
        <a:off x="3372396" y="723305"/>
        <a:ext cx="1126190" cy="8898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5">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6">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7">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8">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858D61-651B-4C73-BE38-00C9ADEF721B}"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2017/9/21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743CB6D-FAA3-46A4-9DAE-59696E291C5D}"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2017/9/21</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180" name="Rectangle 4"/>
          <p:cNvSpPr>
            <a:spLocks noGrp="1" noRot="1" noChangeAspect="1"/>
          </p:cNvSpPr>
          <p:nvPr>
            <p:ph type="sldImg" idx="2"/>
          </p:nvPr>
        </p:nvSpPr>
        <p:spPr>
          <a:xfrm>
            <a:off x="384175" y="685800"/>
            <a:ext cx="608965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p>
            <a:pPr lvl="0" algn="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1</a:t>
            </a:fld>
            <a:endParaRPr lang="zh-CN" altLang="en-US" sz="1200" dirty="0"/>
          </a:p>
        </p:txBody>
      </p:sp>
      <p:sp>
        <p:nvSpPr>
          <p:cNvPr id="51203" name="Rectangle 2"/>
          <p:cNvSpPr>
            <a:spLocks noGrp="1" noRot="1" noChangeAspect="1" noTextEdit="1"/>
          </p:cNvSpPr>
          <p:nvPr>
            <p:ph type="sldImg"/>
          </p:nvPr>
        </p:nvSpPr>
        <p:spPr/>
      </p:sp>
      <p:sp>
        <p:nvSpPr>
          <p:cNvPr id="51204" name="Rectangle 3"/>
          <p:cNvSpPr>
            <a:spLocks noGrp="1"/>
          </p:cNvSpPr>
          <p:nvPr>
            <p:ph type="body" idx="1"/>
          </p:nvPr>
        </p:nvSpPr>
        <p:spPr/>
        <p:txBody>
          <a:bodyPr wrap="square" lIns="91440" tIns="45720" rIns="91440" bIns="45720" anchor="ctr"/>
          <a:lstStyle/>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p:txBody>
          <a:bodyPr wrap="square" lIns="91440" tIns="45720" rIns="91440" bIns="45720" anchor="ctr"/>
          <a:lstStyle/>
          <a:p>
            <a:pPr lvl="0"/>
            <a:endParaRPr lang="zh-CN" altLang="en-US" dirty="0"/>
          </a:p>
        </p:txBody>
      </p:sp>
      <p:sp>
        <p:nvSpPr>
          <p:cNvPr id="61444" name="灯片编号占位符 3"/>
          <p:cNvSpPr txBox="1">
            <a:spLocks noGrp="1"/>
          </p:cNvSpP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33</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p:txBody>
          <a:bodyPr wrap="square" lIns="91440" tIns="45720" rIns="91440" bIns="45720" anchor="ctr"/>
          <a:lstStyle/>
          <a:p>
            <a:pPr lvl="0"/>
            <a:endParaRPr lang="zh-CN" altLang="en-US" dirty="0"/>
          </a:p>
        </p:txBody>
      </p:sp>
      <p:sp>
        <p:nvSpPr>
          <p:cNvPr id="62468" name="灯片编号占位符 3"/>
          <p:cNvSpPr txBox="1">
            <a:spLocks noGrp="1"/>
          </p:cNvSpP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34</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p:txBody>
          <a:bodyPr wrap="square" lIns="91440" tIns="45720" rIns="91440" bIns="45720" anchor="ctr"/>
          <a:lstStyle/>
          <a:p>
            <a:pPr lvl="0"/>
            <a:endParaRPr lang="zh-CN" altLang="en-US" dirty="0"/>
          </a:p>
        </p:txBody>
      </p:sp>
      <p:sp>
        <p:nvSpPr>
          <p:cNvPr id="63492" name="灯片编号占位符 3"/>
          <p:cNvSpPr txBox="1">
            <a:spLocks noGrp="1"/>
          </p:cNvSpP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35</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p:txBody>
          <a:bodyPr wrap="square" lIns="91440" tIns="45720" rIns="91440" bIns="45720" anchor="ctr"/>
          <a:lstStyle/>
          <a:p>
            <a:pPr lvl="0"/>
            <a:endParaRPr lang="zh-CN" altLang="en-US" dirty="0"/>
          </a:p>
        </p:txBody>
      </p:sp>
      <p:sp>
        <p:nvSpPr>
          <p:cNvPr id="64516" name="灯片编号占位符 3"/>
          <p:cNvSpPr txBox="1">
            <a:spLocks noGrp="1"/>
          </p:cNvSpP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36</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p:sp>
      <p:sp>
        <p:nvSpPr>
          <p:cNvPr id="66563" name="Rectangle 3"/>
          <p:cNvSpPr>
            <a:spLocks noGrp="1"/>
          </p:cNvSpPr>
          <p:nvPr>
            <p:ph type="body" idx="1"/>
          </p:nvPr>
        </p:nvSpPr>
        <p:spPr/>
        <p:txBody>
          <a:bodyPr wrap="square" lIns="91440" tIns="45720" rIns="91440" bIns="45720" anchor="ctr"/>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p:sp>
      <p:sp>
        <p:nvSpPr>
          <p:cNvPr id="52227" name="Rectangle 3"/>
          <p:cNvSpPr>
            <a:spLocks noGrp="1"/>
          </p:cNvSpPr>
          <p:nvPr>
            <p:ph type="body" idx="1"/>
          </p:nvPr>
        </p:nvSpPr>
        <p:spPr/>
        <p:txBody>
          <a:bodyPr wrap="square" lIns="91440" tIns="45720" rIns="91440" bIns="45720" anchor="ctr"/>
          <a:lstStyle/>
          <a:p>
            <a:pPr lvl="0"/>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85725" indent="-85725">
              <a:lnSpc>
                <a:spcPct val="150000"/>
              </a:lnSpc>
              <a:buClr>
                <a:schemeClr val="tx1"/>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sym typeface="+mn-ea"/>
              </a:rPr>
              <a:t>习近平总书记在关于实施网络强国战略集体学习中强调，要</a:t>
            </a:r>
            <a:r>
              <a:rPr lang="zh-CN" altLang="en-US" b="1" dirty="0">
                <a:solidFill>
                  <a:srgbClr val="FF0000"/>
                </a:solidFill>
                <a:latin typeface="微软雅黑" panose="020B0503020204020204" pitchFamily="34" charset="-122"/>
                <a:ea typeface="微软雅黑" panose="020B0503020204020204" pitchFamily="34" charset="-122"/>
                <a:sym typeface="+mn-ea"/>
              </a:rPr>
              <a:t>加快推进国产自主可控替代计划</a:t>
            </a:r>
            <a:r>
              <a:rPr lang="zh-CN" altLang="en-US" dirty="0">
                <a:latin typeface="微软雅黑" panose="020B0503020204020204" pitchFamily="34" charset="-122"/>
                <a:ea typeface="微软雅黑" panose="020B0503020204020204" pitchFamily="34" charset="-122"/>
                <a:sym typeface="+mn-ea"/>
              </a:rPr>
              <a:t>，构建安全可控的信息技术体系</a:t>
            </a:r>
            <a:endParaRPr lang="zh-CN" altLang="en-US" dirty="0">
              <a:latin typeface="微软雅黑" panose="020B0503020204020204" pitchFamily="34" charset="-122"/>
              <a:ea typeface="微软雅黑" panose="020B0503020204020204" pitchFamily="34" charset="-122"/>
            </a:endParaRPr>
          </a:p>
          <a:p>
            <a:pPr marL="85725" indent="-85725">
              <a:lnSpc>
                <a:spcPct val="150000"/>
              </a:lnSpc>
              <a:buClr>
                <a:schemeClr val="tx1"/>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sym typeface="+mn-ea"/>
              </a:rPr>
              <a:t>国务院发布</a:t>
            </a:r>
            <a:r>
              <a:rPr lang="en-US" altLang="zh-CN">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十三五”国家信息化规划</a:t>
            </a:r>
            <a:r>
              <a:rPr lang="en-US" altLang="zh-CN">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，要求增强网络安全防御能力和威慑能力，加快推进</a:t>
            </a:r>
            <a:r>
              <a:rPr lang="zh-CN" altLang="en-US" b="1" dirty="0">
                <a:solidFill>
                  <a:srgbClr val="FF0000"/>
                </a:solidFill>
                <a:latin typeface="微软雅黑" panose="020B0503020204020204" pitchFamily="34" charset="-122"/>
                <a:ea typeface="微软雅黑" panose="020B0503020204020204" pitchFamily="34" charset="-122"/>
                <a:sym typeface="+mn-ea"/>
              </a:rPr>
              <a:t>安全可靠信息技术产品研发创新、应用和推广</a:t>
            </a:r>
            <a:r>
              <a:rPr lang="zh-CN" altLang="en-US" dirty="0">
                <a:latin typeface="微软雅黑" panose="020B0503020204020204" pitchFamily="34" charset="-122"/>
                <a:ea typeface="微软雅黑" panose="020B0503020204020204" pitchFamily="34" charset="-122"/>
                <a:sym typeface="+mn-ea"/>
              </a:rPr>
              <a:t>，形成信息技术产品自主发展的生态链</a:t>
            </a:r>
            <a:endParaRPr lang="zh-CN" altLang="en-US" dirty="0">
              <a:latin typeface="微软雅黑" panose="020B0503020204020204" pitchFamily="34" charset="-122"/>
              <a:ea typeface="微软雅黑" panose="020B0503020204020204" pitchFamily="34" charset="-122"/>
            </a:endParaRPr>
          </a:p>
          <a:p>
            <a:pPr marL="85725" indent="-85725">
              <a:lnSpc>
                <a:spcPct val="150000"/>
              </a:lnSpc>
              <a:buClr>
                <a:schemeClr val="tx1"/>
              </a:buClr>
              <a:buFont typeface="Wingdings" panose="05000000000000000000" pitchFamily="2" charset="2"/>
              <a:buChar char="p"/>
            </a:pPr>
            <a:r>
              <a:rPr lang="en-US" altLang="zh-CN">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国家安全法</a:t>
            </a:r>
            <a:r>
              <a:rPr lang="en-US" altLang="zh-CN">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明确要求“加快发展</a:t>
            </a:r>
            <a:r>
              <a:rPr lang="zh-CN" altLang="en-US" b="1" dirty="0">
                <a:solidFill>
                  <a:srgbClr val="FF0000"/>
                </a:solidFill>
                <a:latin typeface="微软雅黑" panose="020B0503020204020204" pitchFamily="34" charset="-122"/>
                <a:ea typeface="微软雅黑" panose="020B0503020204020204" pitchFamily="34" charset="-122"/>
                <a:sym typeface="+mn-ea"/>
              </a:rPr>
              <a:t>自主可控的战略高新技术和重要领域核心关键技术</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p:txBody>
          <a:bodyPr wrap="square" lIns="91440" tIns="45720" rIns="91440" bIns="45720" anchor="ctr"/>
          <a:lstStyle/>
          <a:p>
            <a:pPr lvl="0"/>
            <a:r>
              <a:rPr lang="zh-CN" altLang="en-US" dirty="0"/>
              <a:t>以等保制度为依据</a:t>
            </a:r>
          </a:p>
          <a:p>
            <a:pPr lvl="0"/>
            <a:r>
              <a:rPr lang="zh-CN" altLang="en-US" dirty="0"/>
              <a:t>            严格执行国家信息安全等级保护制度系列要求，结合实际业务需求，跟踪学习等级保护</a:t>
            </a:r>
            <a:r>
              <a:rPr lang="en-US" altLang="zh-CN"/>
              <a:t>2.0</a:t>
            </a:r>
            <a:r>
              <a:rPr lang="zh-CN" altLang="en-US" dirty="0"/>
              <a:t>相关标准征求意见稿，积极向等级保护优秀的企业看齐，</a:t>
            </a:r>
          </a:p>
          <a:p>
            <a:pPr lvl="0"/>
            <a:r>
              <a:rPr lang="zh-CN" altLang="en-US" dirty="0"/>
              <a:t>           以自主可控计算机系统技术为抓手</a:t>
            </a:r>
          </a:p>
          <a:p>
            <a:pPr lvl="0"/>
            <a:r>
              <a:rPr lang="zh-CN" altLang="en-US" dirty="0"/>
              <a:t>           融合云计算、大数据、移动办公和智能制造等新技术新应用，围绕“一个中心、两个体系、三重防护”的建设思路进行安全防护系统建设，</a:t>
            </a:r>
          </a:p>
          <a:p>
            <a:pPr lvl="0"/>
            <a:r>
              <a:rPr lang="zh-CN" altLang="en-US" dirty="0"/>
              <a:t>           以</a:t>
            </a:r>
            <a:r>
              <a:rPr lang="zh-CN" altLang="en-US" b="1" dirty="0">
                <a:solidFill>
                  <a:srgbClr val="990000"/>
                </a:solidFill>
              </a:rPr>
              <a:t>信息化建设与信息技术产业的互动与协同为途径</a:t>
            </a:r>
          </a:p>
          <a:p>
            <a:pPr lvl="0"/>
            <a:r>
              <a:rPr lang="zh-CN" altLang="en-US" dirty="0"/>
              <a:t>           </a:t>
            </a:r>
            <a:r>
              <a:rPr lang="zh-CN" altLang="en-US" b="1" dirty="0"/>
              <a:t>建成国内首个基于自主可控信息系统，满足等级保护三级要求的大型企业信息化主平台。</a:t>
            </a:r>
          </a:p>
          <a:p>
            <a:pPr lvl="0"/>
            <a:r>
              <a:rPr lang="zh-CN" altLang="en-US" b="1" dirty="0"/>
              <a:t>           以培育积极防御的安全能力为方向</a:t>
            </a:r>
          </a:p>
          <a:p>
            <a:pPr lvl="0"/>
            <a:endParaRPr lang="en-US" altLang="zh-CN"/>
          </a:p>
        </p:txBody>
      </p:sp>
      <p:sp>
        <p:nvSpPr>
          <p:cNvPr id="53252"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8</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74753"/>
          <p:cNvSpPr>
            <a:spLocks noGrp="1" noRot="1" noChangeAspect="1" noTextEdit="1"/>
          </p:cNvSpPr>
          <p:nvPr>
            <p:ph type="sldImg"/>
          </p:nvPr>
        </p:nvSpPr>
        <p:spPr/>
      </p:sp>
      <p:sp>
        <p:nvSpPr>
          <p:cNvPr id="74755" name="文本占位符 74754"/>
          <p:cNvSpPr>
            <a:spLocks noGrp="1"/>
          </p:cNvSpPr>
          <p:nvPr>
            <p:ph type="body" idx="1"/>
          </p:nvPr>
        </p:nvSpPr>
        <p:spPr/>
        <p:txBody>
          <a:bodyPr/>
          <a:lstStyle/>
          <a:p>
            <a:pPr lvl="0">
              <a:lnSpc>
                <a:spcPct val="150000"/>
              </a:lnSpc>
              <a:spcBef>
                <a:spcPct val="0"/>
              </a:spcBef>
            </a:pPr>
            <a:r>
              <a:rPr lang="zh-CN" altLang="en-US" sz="1000" dirty="0">
                <a:latin typeface="微软雅黑" panose="020B0503020204020204" pitchFamily="34" charset="-122"/>
                <a:ea typeface="微软雅黑" panose="020B0503020204020204" pitchFamily="34" charset="-122"/>
              </a:rPr>
              <a:t>作为</a:t>
            </a:r>
            <a:r>
              <a:rPr lang="zh-CN" altLang="en-US" sz="1000" b="1" dirty="0">
                <a:solidFill>
                  <a:srgbClr val="FF0000"/>
                </a:solidFill>
                <a:latin typeface="微软雅黑" panose="020B0503020204020204" pitchFamily="34" charset="-122"/>
                <a:ea typeface="微软雅黑" panose="020B0503020204020204" pitchFamily="34" charset="-122"/>
              </a:rPr>
              <a:t>中央军工企业</a:t>
            </a:r>
            <a:r>
              <a:rPr lang="zh-CN" altLang="en-US" sz="1000" dirty="0">
                <a:latin typeface="微软雅黑" panose="020B0503020204020204" pitchFamily="34" charset="-122"/>
                <a:ea typeface="微软雅黑" panose="020B0503020204020204" pitchFamily="34" charset="-122"/>
              </a:rPr>
              <a:t>的信息化主平台，面临着内部人员违规获取核心数据、外部新型复杂隐蔽攻击和跨网系渗透攻击等安全威胁。在网络攻击全球化、常态化、组织化的强对抗新形势下，传统安全防护手段已跟不上日益复杂、无孔不入的攻击技术。</a:t>
            </a:r>
            <a:endParaRPr lang="en-US" altLang="zh-CN" sz="1000">
              <a:latin typeface="微软雅黑" panose="020B0503020204020204" pitchFamily="34" charset="-122"/>
              <a:ea typeface="微软雅黑" panose="020B0503020204020204" pitchFamily="34" charset="-122"/>
            </a:endParaRPr>
          </a:p>
          <a:p>
            <a:pPr lvl="2">
              <a:lnSpc>
                <a:spcPct val="150000"/>
              </a:lnSpc>
              <a:spcBef>
                <a:spcPct val="0"/>
              </a:spcBef>
              <a:buClr>
                <a:srgbClr val="00B050"/>
              </a:buClr>
              <a:buFont typeface="Wingdings" panose="05000000000000000000" pitchFamily="2" charset="2"/>
              <a:buChar char="•"/>
            </a:pPr>
            <a:r>
              <a:rPr lang="zh-CN" altLang="en-US" sz="1400" dirty="0">
                <a:latin typeface="微软雅黑" panose="020B0503020204020204" pitchFamily="34" charset="-122"/>
                <a:ea typeface="微软雅黑" panose="020B0503020204020204" pitchFamily="34" charset="-122"/>
              </a:rPr>
              <a:t>特征式、补丁式的安全防护无法应对高级安全威胁</a:t>
            </a:r>
            <a:endParaRPr lang="en-US" altLang="zh-CN" sz="1400">
              <a:latin typeface="微软雅黑" panose="020B0503020204020204" pitchFamily="34" charset="-122"/>
              <a:ea typeface="微软雅黑" panose="020B0503020204020204" pitchFamily="34" charset="-122"/>
            </a:endParaRPr>
          </a:p>
          <a:p>
            <a:pPr lvl="2">
              <a:lnSpc>
                <a:spcPct val="150000"/>
              </a:lnSpc>
              <a:spcBef>
                <a:spcPct val="0"/>
              </a:spcBef>
              <a:buClr>
                <a:srgbClr val="00B050"/>
              </a:buClr>
              <a:buFont typeface="Wingdings" panose="05000000000000000000" pitchFamily="2" charset="2"/>
              <a:buChar char="•"/>
            </a:pPr>
            <a:r>
              <a:rPr lang="zh-CN" altLang="en-US" sz="1400" dirty="0">
                <a:latin typeface="微软雅黑" panose="020B0503020204020204" pitchFamily="34" charset="-122"/>
                <a:ea typeface="微软雅黑" panose="020B0503020204020204" pitchFamily="34" charset="-122"/>
              </a:rPr>
              <a:t>基础计算设施亟需自主可控，确保持续安全可控</a:t>
            </a:r>
            <a:endParaRPr lang="en-US" altLang="zh-CN" sz="1400">
              <a:latin typeface="微软雅黑" panose="020B0503020204020204" pitchFamily="34" charset="-122"/>
              <a:ea typeface="微软雅黑" panose="020B0503020204020204" pitchFamily="34" charset="-122"/>
            </a:endParaRPr>
          </a:p>
          <a:p>
            <a:pPr lvl="2">
              <a:lnSpc>
                <a:spcPct val="150000"/>
              </a:lnSpc>
              <a:spcBef>
                <a:spcPct val="0"/>
              </a:spcBef>
              <a:buClr>
                <a:srgbClr val="00B050"/>
              </a:buClr>
              <a:buFont typeface="Wingdings" panose="05000000000000000000" pitchFamily="2" charset="2"/>
              <a:buChar char="•"/>
            </a:pPr>
            <a:r>
              <a:rPr lang="zh-CN" altLang="en-US" sz="1400" dirty="0">
                <a:latin typeface="微软雅黑" panose="020B0503020204020204" pitchFamily="34" charset="-122"/>
                <a:ea typeface="微软雅黑" panose="020B0503020204020204" pitchFamily="34" charset="-122"/>
              </a:rPr>
              <a:t>安全防护碎片化、孤岛化</a:t>
            </a:r>
          </a:p>
          <a:p>
            <a:pPr lvl="2">
              <a:lnSpc>
                <a:spcPct val="150000"/>
              </a:lnSpc>
              <a:spcBef>
                <a:spcPct val="0"/>
              </a:spcBef>
              <a:buClr>
                <a:srgbClr val="00B050"/>
              </a:buClr>
              <a:buFont typeface="Wingdings" panose="05000000000000000000" pitchFamily="2" charset="2"/>
              <a:buChar char="•"/>
            </a:pPr>
            <a:r>
              <a:rPr lang="zh-CN" altLang="en-US" sz="1400" dirty="0">
                <a:latin typeface="微软雅黑" panose="020B0503020204020204" pitchFamily="34" charset="-122"/>
                <a:ea typeface="微软雅黑" panose="020B0503020204020204" pitchFamily="34" charset="-122"/>
              </a:rPr>
              <a:t>传统安全设备分析能力有限</a:t>
            </a:r>
          </a:p>
          <a:p>
            <a:pPr lvl="2">
              <a:lnSpc>
                <a:spcPct val="150000"/>
              </a:lnSpc>
              <a:spcBef>
                <a:spcPct val="0"/>
              </a:spcBef>
              <a:buClr>
                <a:srgbClr val="00B050"/>
              </a:buClr>
              <a:buFont typeface="Wingdings" panose="05000000000000000000" pitchFamily="2" charset="2"/>
              <a:buChar char="•"/>
            </a:pPr>
            <a:r>
              <a:rPr lang="zh-CN" altLang="en-US" sz="1400" dirty="0">
                <a:latin typeface="微软雅黑" panose="020B0503020204020204" pitchFamily="34" charset="-122"/>
                <a:ea typeface="微软雅黑" panose="020B0503020204020204" pitchFamily="34" charset="-122"/>
              </a:rPr>
              <a:t>缺乏有效的网络空间态势感知技术手段</a:t>
            </a:r>
          </a:p>
          <a:p>
            <a:pPr lvl="0">
              <a:lnSpc>
                <a:spcPct val="150000"/>
              </a:lnSpc>
              <a:spcBef>
                <a:spcPct val="0"/>
              </a:spcBef>
              <a:buNone/>
            </a:pPr>
            <a:r>
              <a:rPr lang="zh-CN" altLang="en-US" sz="1000" dirty="0">
                <a:latin typeface="微软雅黑" panose="020B0503020204020204" pitchFamily="34" charset="-122"/>
                <a:ea typeface="微软雅黑" panose="020B0503020204020204" pitchFamily="34" charset="-122"/>
              </a:rPr>
              <a:t>在等保建设中创新理念，摒弃传统安全防护体系的外围“打补丁”、静态防护、特征检测、重建设轻运维，以</a:t>
            </a:r>
            <a:r>
              <a:rPr lang="zh-CN" altLang="en-US" sz="1000" b="1" dirty="0">
                <a:solidFill>
                  <a:srgbClr val="FF0000"/>
                </a:solidFill>
                <a:latin typeface="微软雅黑" panose="020B0503020204020204" pitchFamily="34" charset="-122"/>
                <a:ea typeface="微软雅黑" panose="020B0503020204020204" pitchFamily="34" charset="-122"/>
              </a:rPr>
              <a:t>等级保护为核心</a:t>
            </a:r>
            <a:r>
              <a:rPr lang="zh-CN" altLang="en-US" sz="1000" dirty="0">
                <a:latin typeface="微软雅黑" panose="020B0503020204020204" pitchFamily="34" charset="-122"/>
                <a:ea typeface="微软雅黑" panose="020B0503020204020204" pitchFamily="34" charset="-122"/>
              </a:rPr>
              <a:t>，采用“</a:t>
            </a:r>
            <a:r>
              <a:rPr lang="zh-CN" altLang="en-US" sz="1000" b="1" dirty="0">
                <a:solidFill>
                  <a:srgbClr val="FF0000"/>
                </a:solidFill>
                <a:latin typeface="微软雅黑" panose="020B0503020204020204" pitchFamily="34" charset="-122"/>
                <a:ea typeface="微软雅黑" panose="020B0503020204020204" pitchFamily="34" charset="-122"/>
              </a:rPr>
              <a:t>态势感知、监测预警、快速发现、精准处置、动态防御</a:t>
            </a:r>
            <a:r>
              <a:rPr lang="zh-CN" altLang="en-US" sz="1000" dirty="0">
                <a:latin typeface="微软雅黑" panose="020B0503020204020204" pitchFamily="34" charset="-122"/>
                <a:ea typeface="微软雅黑" panose="020B0503020204020204" pitchFamily="34" charset="-122"/>
              </a:rPr>
              <a:t>”的安全防护理念，结合自主可控、大数据、安全可视化、安全威胁情报等，在合规塑造安全能力的基础之上，建成</a:t>
            </a:r>
            <a:r>
              <a:rPr lang="zh-CN" altLang="en-US" sz="1000" b="1" dirty="0">
                <a:solidFill>
                  <a:srgbClr val="FF0000"/>
                </a:solidFill>
                <a:latin typeface="微软雅黑" panose="020B0503020204020204" pitchFamily="34" charset="-122"/>
                <a:ea typeface="微软雅黑" panose="020B0503020204020204" pitchFamily="34" charset="-122"/>
              </a:rPr>
              <a:t>本质安全、持续有效</a:t>
            </a:r>
            <a:r>
              <a:rPr lang="zh-CN" altLang="en-US" sz="1000" dirty="0">
                <a:latin typeface="微软雅黑" panose="020B0503020204020204" pitchFamily="34" charset="-122"/>
                <a:ea typeface="微软雅黑" panose="020B0503020204020204" pitchFamily="34" charset="-122"/>
              </a:rPr>
              <a:t>的安全防护体系。</a:t>
            </a:r>
          </a:p>
          <a:p>
            <a:pPr lvl="2">
              <a:lnSpc>
                <a:spcPct val="150000"/>
              </a:lnSpc>
              <a:spcBef>
                <a:spcPct val="0"/>
              </a:spcBef>
              <a:buClr>
                <a:srgbClr val="00B050"/>
              </a:buClr>
              <a:buFont typeface="Wingdings" panose="05000000000000000000" pitchFamily="2" charset="2"/>
              <a:buChar char="•"/>
            </a:pPr>
            <a:endParaRPr lang="en-US" altLang="zh-CN" sz="1400">
              <a:latin typeface="微软雅黑" panose="020B0503020204020204" pitchFamily="34" charset="-122"/>
              <a:ea typeface="微软雅黑" panose="020B0503020204020204" pitchFamily="34" charset="-122"/>
            </a:endParaRPr>
          </a:p>
          <a:p>
            <a:pPr lvl="0"/>
            <a:endParaRPr lang="zh-CN" altLang="en-US" sz="1200" dirty="0"/>
          </a:p>
          <a:p>
            <a:pPr lvl="0"/>
            <a:endParaRPr lang="zh-CN" alt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p:sp>
      <p:sp>
        <p:nvSpPr>
          <p:cNvPr id="55299" name="Rectangle 3"/>
          <p:cNvSpPr>
            <a:spLocks noGrp="1"/>
          </p:cNvSpPr>
          <p:nvPr>
            <p:ph type="body" idx="1"/>
          </p:nvPr>
        </p:nvSpPr>
        <p:spPr/>
        <p:txBody>
          <a:bodyPr wrap="square" lIns="91440" tIns="45720" rIns="91440" bIns="45720" anchor="ctr"/>
          <a:lstStyle/>
          <a:p>
            <a:pPr lvl="0">
              <a:buClr>
                <a:schemeClr val="tx1"/>
              </a:buClr>
              <a:buFont typeface="Wingdings" panose="05000000000000000000" pitchFamily="2" charset="2"/>
              <a:buChar char="p"/>
            </a:pPr>
            <a:endParaRPr lang="zh-CN" altLang="en-US" sz="5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p:sp>
      <p:sp>
        <p:nvSpPr>
          <p:cNvPr id="57347" name="Rectangle 3"/>
          <p:cNvSpPr>
            <a:spLocks noGrp="1"/>
          </p:cNvSpPr>
          <p:nvPr>
            <p:ph type="body" idx="1"/>
          </p:nvPr>
        </p:nvSpPr>
        <p:spPr/>
        <p:txBody>
          <a:bodyPr wrap="square" lIns="91440" tIns="45720" rIns="91440" bIns="45720" anchor="ctr"/>
          <a:lstStyle/>
          <a:p>
            <a:pPr lvl="0">
              <a:lnSpc>
                <a:spcPct val="150000"/>
              </a:lnSpc>
              <a:spcBef>
                <a:spcPct val="20000"/>
              </a:spcBef>
            </a:pPr>
            <a:endParaRPr lang="zh-CN" altLang="en-US" dirty="0">
              <a:sym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p:txBody>
          <a:bodyPr wrap="square" lIns="91440" tIns="45720" rIns="91440" bIns="45720" anchor="ctr"/>
          <a:lstStyle/>
          <a:p>
            <a:pPr lvl="0"/>
            <a:endParaRPr lang="en-US" altLang="zh-CN"/>
          </a:p>
        </p:txBody>
      </p:sp>
      <p:sp>
        <p:nvSpPr>
          <p:cNvPr id="58372"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15</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p:txBody>
          <a:bodyPr wrap="square" lIns="91440" tIns="45720" rIns="91440" bIns="45720" anchor="ctr"/>
          <a:lstStyle/>
          <a:p>
            <a:pPr lvl="0"/>
            <a:endParaRPr lang="zh-CN" altLang="en-US" dirty="0"/>
          </a:p>
        </p:txBody>
      </p:sp>
      <p:sp>
        <p:nvSpPr>
          <p:cNvPr id="59396" name="灯片编号占位符 3"/>
          <p:cNvSpPr txBox="1">
            <a:spLocks noGrp="1"/>
          </p:cNvSpP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t>32</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3639"/>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2438401"/>
            <a:ext cx="8229600" cy="4229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3075" name="文本占位符 2"/>
          <p:cNvSpPr>
            <a:spLocks noGrp="1"/>
          </p:cNvSpPr>
          <p:nvPr>
            <p:ph type="body" idx="1"/>
          </p:nvPr>
        </p:nvSpPr>
        <p:spPr>
          <a:xfrm>
            <a:off x="457200" y="1201738"/>
            <a:ext cx="8229600" cy="339725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098" name="Picture 84" descr="123"/>
          <p:cNvPicPr>
            <a:picLocks noChangeAspect="1"/>
          </p:cNvPicPr>
          <p:nvPr/>
        </p:nvPicPr>
        <p:blipFill>
          <a:blip r:embed="rId4"/>
          <a:stretch>
            <a:fillRect/>
          </a:stretch>
        </p:blipFill>
        <p:spPr>
          <a:xfrm>
            <a:off x="1492250" y="641350"/>
            <a:ext cx="2016125" cy="947738"/>
          </a:xfrm>
          <a:prstGeom prst="rect">
            <a:avLst/>
          </a:prstGeom>
          <a:noFill/>
          <a:ln w="9525">
            <a:noFill/>
          </a:ln>
        </p:spPr>
      </p:pic>
      <p:sp>
        <p:nvSpPr>
          <p:cNvPr id="4099" name="TextBox 1"/>
          <p:cNvSpPr txBox="1"/>
          <p:nvPr/>
        </p:nvSpPr>
        <p:spPr>
          <a:xfrm>
            <a:off x="2589213" y="1925638"/>
            <a:ext cx="6364287" cy="1229995"/>
          </a:xfrm>
          <a:prstGeom prst="rect">
            <a:avLst/>
          </a:prstGeom>
          <a:noFill/>
          <a:ln w="9525">
            <a:noFill/>
          </a:ln>
        </p:spPr>
        <p:txBody>
          <a:bodyPr>
            <a:spAutoFit/>
          </a:bodyPr>
          <a:lstStyle/>
          <a:p>
            <a:r>
              <a:rPr lang="zh-CN" altLang="en-US" sz="3600" b="1" dirty="0">
                <a:solidFill>
                  <a:srgbClr val="FFFF00"/>
                </a:solidFill>
                <a:latin typeface="微软雅黑" panose="020B0503020204020204" pitchFamily="34" charset="-122"/>
                <a:ea typeface="微软雅黑" panose="020B0503020204020204" pitchFamily="34" charset="-122"/>
              </a:rPr>
              <a:t>掌握核心，实现可控</a:t>
            </a:r>
            <a:endParaRPr lang="en-US" altLang="zh-CN" sz="3600" b="1">
              <a:solidFill>
                <a:srgbClr val="FFFF00"/>
              </a:solidFill>
              <a:latin typeface="微软雅黑" panose="020B0503020204020204" pitchFamily="34" charset="-122"/>
              <a:ea typeface="微软雅黑" panose="020B0503020204020204" pitchFamily="34" charset="-122"/>
            </a:endParaRPr>
          </a:p>
          <a:p>
            <a:r>
              <a:rPr lang="en-US" altLang="zh-CN" sz="1400">
                <a:solidFill>
                  <a:srgbClr val="FFFF00"/>
                </a:solidFill>
                <a:latin typeface="微软雅黑" panose="020B0503020204020204" pitchFamily="34" charset="-122"/>
                <a:ea typeface="微软雅黑" panose="020B0503020204020204" pitchFamily="34" charset="-122"/>
              </a:rPr>
              <a:t>		</a:t>
            </a:r>
          </a:p>
          <a:p>
            <a:pPr algn="r"/>
            <a:r>
              <a:rPr lang="en-US" altLang="zh-CN" b="1">
                <a:solidFill>
                  <a:srgbClr val="FFFF00"/>
                </a:solidFill>
                <a:latin typeface="微软雅黑" panose="020B0503020204020204" pitchFamily="34" charset="-122"/>
                <a:ea typeface="微软雅黑" panose="020B0503020204020204" pitchFamily="34" charset="-122"/>
              </a:rPr>
              <a:t>  </a:t>
            </a:r>
            <a:r>
              <a:rPr lang="en-US" altLang="zh-CN" sz="2400" b="1">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航天科工在等级保护建设的工作实践</a:t>
            </a:r>
          </a:p>
        </p:txBody>
      </p:sp>
      <p:sp>
        <p:nvSpPr>
          <p:cNvPr id="4100" name="TextBox 2"/>
          <p:cNvSpPr txBox="1"/>
          <p:nvPr/>
        </p:nvSpPr>
        <p:spPr>
          <a:xfrm>
            <a:off x="3930650" y="3838575"/>
            <a:ext cx="1784350" cy="366713"/>
          </a:xfrm>
          <a:prstGeom prst="rect">
            <a:avLst/>
          </a:prstGeom>
          <a:noFill/>
          <a:ln w="9525">
            <a:noFill/>
          </a:ln>
        </p:spPr>
        <p:txBody>
          <a:bodyPr wrap="none">
            <a:spAutoFit/>
          </a:bodyPr>
          <a:lstStyle/>
          <a:p>
            <a:r>
              <a:rPr lang="zh-CN" altLang="en-US" b="1" dirty="0">
                <a:solidFill>
                  <a:srgbClr val="FFFF00"/>
                </a:solidFill>
                <a:latin typeface="微软雅黑" panose="020B0503020204020204" pitchFamily="34" charset="-122"/>
                <a:ea typeface="微软雅黑" panose="020B0503020204020204" pitchFamily="34" charset="-122"/>
              </a:rPr>
              <a:t>二〇一七年九月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标题 1"/>
          <p:cNvSpPr>
            <a:spLocks noGrp="1"/>
          </p:cNvSpPr>
          <p:nvPr>
            <p:ph type="title"/>
          </p:nvPr>
        </p:nvSpPr>
        <p:spPr>
          <a:xfrm>
            <a:off x="457200" y="844550"/>
            <a:ext cx="8229600" cy="557213"/>
          </a:xfrm>
        </p:spPr>
        <p:txBody>
          <a:bodyPr vert="horz" wrap="square" lIns="91440" tIns="45720" rIns="91440" bIns="45720" anchor="ctr"/>
          <a:lstStyle/>
          <a:p>
            <a:pPr algn="l"/>
            <a:r>
              <a:rPr lang="zh-CN" altLang="en-US" sz="3000" b="1" dirty="0">
                <a:latin typeface="微软雅黑" panose="020B0503020204020204" pitchFamily="34" charset="-122"/>
                <a:ea typeface="微软雅黑" panose="020B0503020204020204" pitchFamily="34" charset="-122"/>
              </a:rPr>
              <a:t>以等级保护为依据设计安全体系</a:t>
            </a:r>
          </a:p>
        </p:txBody>
      </p:sp>
      <p:sp>
        <p:nvSpPr>
          <p:cNvPr id="1030" name="Rectangle 6"/>
          <p:cNvSpPr>
            <a:spLocks noChangeArrowheads="1"/>
          </p:cNvSpPr>
          <p:nvPr/>
        </p:nvSpPr>
        <p:spPr bwMode="auto">
          <a:xfrm>
            <a:off x="0" y="0"/>
            <a:ext cx="9144000" cy="0"/>
          </a:xfrm>
          <a:prstGeom prst="rect">
            <a:avLst/>
          </a:prstGeom>
          <a:noFill/>
          <a:ln w="9525">
            <a:noFill/>
            <a:miter lim="800000"/>
          </a:ln>
          <a:effectLst>
            <a:prstShdw prst="shdw17" dist="17961" dir="2700000">
              <a:schemeClr val="accent1">
                <a:gamma/>
                <a:shade val="60000"/>
                <a:invGamma/>
                <a:alpha val="50000"/>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p:nvPr/>
        </p:nvSpPr>
        <p:spPr>
          <a:xfrm>
            <a:off x="0" y="136048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 name="Rectangle 9"/>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2050" name="对象 2"/>
          <p:cNvGraphicFramePr>
            <a:graphicFrameLocks noChangeAspect="1"/>
          </p:cNvGraphicFramePr>
          <p:nvPr/>
        </p:nvGraphicFramePr>
        <p:xfrm>
          <a:off x="4800600" y="1360488"/>
          <a:ext cx="4343400" cy="3617912"/>
        </p:xfrm>
        <a:graphic>
          <a:graphicData uri="http://schemas.openxmlformats.org/presentationml/2006/ole">
            <mc:AlternateContent xmlns:mc="http://schemas.openxmlformats.org/markup-compatibility/2006">
              <mc:Choice xmlns:v="urn:schemas-microsoft-com:vml" Requires="v">
                <p:oleObj spid="_x0000_s5126" r:id="rId4" imgW="6759575" imgH="6786245" progId="Visio.Drawing.11">
                  <p:embed/>
                </p:oleObj>
              </mc:Choice>
              <mc:Fallback>
                <p:oleObj r:id="rId4" imgW="6759575" imgH="6786245" progId="Visio.Drawing.11">
                  <p:embed/>
                  <p:pic>
                    <p:nvPicPr>
                      <p:cNvPr id="0" name="图片 3077"/>
                      <p:cNvPicPr/>
                      <p:nvPr/>
                    </p:nvPicPr>
                    <p:blipFill>
                      <a:blip r:embed="rId5"/>
                      <a:stretch>
                        <a:fillRect/>
                      </a:stretch>
                    </p:blipFill>
                    <p:spPr>
                      <a:xfrm>
                        <a:off x="4800600" y="1360488"/>
                        <a:ext cx="4343400" cy="3617912"/>
                      </a:xfrm>
                      <a:prstGeom prst="rect">
                        <a:avLst/>
                      </a:prstGeom>
                      <a:noFill/>
                      <a:ln w="38100">
                        <a:noFill/>
                        <a:miter/>
                      </a:ln>
                    </p:spPr>
                  </p:pic>
                </p:oleObj>
              </mc:Fallback>
            </mc:AlternateContent>
          </a:graphicData>
        </a:graphic>
      </p:graphicFrame>
      <p:sp>
        <p:nvSpPr>
          <p:cNvPr id="2056" name="Rectangle 3"/>
          <p:cNvSpPr/>
          <p:nvPr/>
        </p:nvSpPr>
        <p:spPr>
          <a:xfrm>
            <a:off x="457200" y="1651000"/>
            <a:ext cx="4162425" cy="3497263"/>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342900">
              <a:buClr>
                <a:schemeClr val="tx1"/>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制定集团公司商密网统一安全策略基线，采取不同强度的安全防护</a:t>
            </a:r>
          </a:p>
          <a:p>
            <a:pPr marL="0" lvl="0" indent="342900">
              <a:buClr>
                <a:schemeClr val="tx1"/>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统筹建设集团公司商密网的</a:t>
            </a:r>
            <a:r>
              <a:rPr lang="en-US" altLang="zh-CN" sz="1400">
                <a:latin typeface="微软雅黑" panose="020B0503020204020204" pitchFamily="34" charset="-122"/>
                <a:ea typeface="微软雅黑" panose="020B0503020204020204" pitchFamily="34" charset="-122"/>
              </a:rPr>
              <a:t>PKI</a:t>
            </a:r>
            <a:r>
              <a:rPr lang="zh-CN" altLang="en-US" sz="1400" dirty="0">
                <a:latin typeface="微软雅黑" panose="020B0503020204020204" pitchFamily="34" charset="-122"/>
                <a:ea typeface="微软雅黑" panose="020B0503020204020204" pitchFamily="34" charset="-122"/>
              </a:rPr>
              <a:t>公钥基础设施和云安全服务基础设施，实现安全防护的服务化。</a:t>
            </a:r>
          </a:p>
          <a:p>
            <a:pPr marL="0" lvl="0" indent="342900">
              <a:buClr>
                <a:schemeClr val="tx1"/>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从不同层次、不同位置设计纵深防御体系。</a:t>
            </a:r>
          </a:p>
          <a:p>
            <a:pPr marL="0" lvl="0" indent="342900">
              <a:buClr>
                <a:schemeClr val="tx1"/>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建设商密网安全管理中心，实现对关键资产的集中管理与安全监控，掌控和展现商密网的整体网络安全态势。</a:t>
            </a:r>
          </a:p>
          <a:p>
            <a:pPr marL="0" lvl="0" indent="342900">
              <a:buClr>
                <a:schemeClr val="tx1"/>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在安全管理制度方面，建立完善的组织机构，明确具体的工作职责和工作要求，制定</a:t>
            </a:r>
            <a:r>
              <a:rPr lang="en-US" altLang="zh-CN" sz="140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集团公司商密网安全技术管理规范</a:t>
            </a:r>
            <a:r>
              <a:rPr lang="en-US" altLang="zh-CN" sz="140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及运维管理制度和标准规范。</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idx="1"/>
          </p:nvPr>
        </p:nvSpPr>
        <p:spPr>
          <a:xfrm>
            <a:off x="333375" y="1497330"/>
            <a:ext cx="8458200" cy="3547745"/>
          </a:xfrm>
        </p:spPr>
        <p:txBody>
          <a:bodyPr vert="horz" wrap="square" lIns="91440" tIns="45720" rIns="91440" bIns="45720" anchor="t"/>
          <a:lstStyle/>
          <a:p>
            <a:pPr marL="0" indent="0">
              <a:lnSpc>
                <a:spcPct val="150000"/>
              </a:lnSpc>
              <a:buClr>
                <a:schemeClr val="tx1"/>
              </a:buClr>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rPr>
              <a:t>通过自主可控信息系统技术的运用，实现更底层、更直接的定制化安全要求</a:t>
            </a:r>
          </a:p>
          <a:p>
            <a:pPr marL="342900" lvl="2" indent="-342900" algn="l" defTabSz="914400">
              <a:lnSpc>
                <a:spcPct val="150000"/>
              </a:lnSpc>
              <a:buClr>
                <a:srgbClr val="FF0000"/>
              </a:buClr>
              <a:buFont typeface="Wingdings" panose="05000000000000000000" pitchFamily="2" charset="2"/>
              <a:buChar char="p"/>
            </a:pPr>
            <a:r>
              <a:rPr lang="zh-CN" altLang="en-US" sz="1800" kern="1200" dirty="0">
                <a:solidFill>
                  <a:schemeClr val="tx1"/>
                </a:solidFill>
                <a:latin typeface="微软雅黑" panose="020B0503020204020204" pitchFamily="34" charset="-122"/>
                <a:ea typeface="微软雅黑" panose="020B0503020204020204" pitchFamily="34" charset="-122"/>
                <a:cs typeface="+mn-cs"/>
              </a:rPr>
              <a:t>充分</a:t>
            </a:r>
            <a:r>
              <a:rPr lang="zh-CN" altLang="en-US" sz="1800" kern="1200" dirty="0">
                <a:solidFill>
                  <a:srgbClr val="FF0000"/>
                </a:solidFill>
                <a:latin typeface="微软雅黑" panose="020B0503020204020204" pitchFamily="34" charset="-122"/>
                <a:ea typeface="微软雅黑" panose="020B0503020204020204" pitchFamily="34" charset="-122"/>
                <a:cs typeface="+mn-cs"/>
              </a:rPr>
              <a:t>利用全国产化信息系统完全可控的先天优势</a:t>
            </a:r>
            <a:r>
              <a:rPr lang="zh-CN" altLang="en-US" sz="1800" kern="1200" dirty="0">
                <a:solidFill>
                  <a:schemeClr val="tx1"/>
                </a:solidFill>
                <a:latin typeface="微软雅黑" panose="020B0503020204020204" pitchFamily="34" charset="-122"/>
                <a:ea typeface="微软雅黑" panose="020B0503020204020204" pitchFamily="34" charset="-122"/>
                <a:cs typeface="+mn-cs"/>
              </a:rPr>
              <a:t>，结合处理器、操作系统、数据库等国产基础软硬件的特点，</a:t>
            </a:r>
            <a:r>
              <a:rPr lang="zh-CN" altLang="en-US" sz="1800" kern="1200" dirty="0">
                <a:solidFill>
                  <a:srgbClr val="FF0000"/>
                </a:solidFill>
                <a:latin typeface="微软雅黑" panose="020B0503020204020204" pitchFamily="34" charset="-122"/>
                <a:ea typeface="微软雅黑" panose="020B0503020204020204" pitchFamily="34" charset="-122"/>
                <a:cs typeface="+mn-cs"/>
              </a:rPr>
              <a:t>对安全防护机制的实现方式进行内嵌式设计</a:t>
            </a:r>
            <a:r>
              <a:rPr lang="zh-CN" altLang="en-US" sz="1800" kern="1200" dirty="0">
                <a:latin typeface="微软雅黑" panose="020B0503020204020204" pitchFamily="34" charset="-122"/>
                <a:ea typeface="微软雅黑" panose="020B0503020204020204" pitchFamily="34" charset="-122"/>
                <a:cs typeface="+mn-cs"/>
              </a:rPr>
              <a:t>。</a:t>
            </a:r>
            <a:endParaRPr lang="zh-CN" altLang="en-US" sz="1800" kern="1200" dirty="0">
              <a:solidFill>
                <a:schemeClr val="tx1"/>
              </a:solidFill>
              <a:latin typeface="微软雅黑" panose="020B0503020204020204" pitchFamily="34" charset="-122"/>
              <a:ea typeface="微软雅黑" panose="020B0503020204020204" pitchFamily="34" charset="-122"/>
              <a:cs typeface="+mn-cs"/>
            </a:endParaRPr>
          </a:p>
          <a:p>
            <a:pPr marL="342900" lvl="2" indent="-342900" algn="l" defTabSz="914400">
              <a:lnSpc>
                <a:spcPct val="150000"/>
              </a:lnSpc>
              <a:buClr>
                <a:srgbClr val="FF0000"/>
              </a:buClr>
              <a:buFont typeface="Wingdings" panose="05000000000000000000" pitchFamily="2" charset="2"/>
              <a:buChar char="p"/>
            </a:pPr>
            <a:r>
              <a:rPr lang="zh-CN" altLang="en-US" sz="1800" kern="1200" dirty="0">
                <a:solidFill>
                  <a:srgbClr val="FF0000"/>
                </a:solidFill>
                <a:latin typeface="微软雅黑" panose="020B0503020204020204" pitchFamily="34" charset="-122"/>
                <a:ea typeface="微软雅黑" panose="020B0503020204020204" pitchFamily="34" charset="-122"/>
                <a:cs typeface="+mn-cs"/>
              </a:rPr>
              <a:t>采用云计算的服务理念</a:t>
            </a:r>
            <a:r>
              <a:rPr lang="zh-CN" altLang="en-US" sz="1800" kern="1200" dirty="0">
                <a:solidFill>
                  <a:schemeClr val="tx1"/>
                </a:solidFill>
                <a:latin typeface="微软雅黑" panose="020B0503020204020204" pitchFamily="34" charset="-122"/>
                <a:ea typeface="微软雅黑" panose="020B0503020204020204" pitchFamily="34" charset="-122"/>
                <a:cs typeface="+mn-cs"/>
              </a:rPr>
              <a:t>，将实名认证、主机入侵检测防护、安全审计、数据资源安全管控、风险评估、安全测试、应急响应等各类安全功能封装成服务，</a:t>
            </a:r>
            <a:r>
              <a:rPr lang="zh-CN" altLang="en-US" sz="1800" kern="1200" dirty="0">
                <a:solidFill>
                  <a:srgbClr val="FF0000"/>
                </a:solidFill>
                <a:latin typeface="微软雅黑" panose="020B0503020204020204" pitchFamily="34" charset="-122"/>
                <a:ea typeface="微软雅黑" panose="020B0503020204020204" pitchFamily="34" charset="-122"/>
                <a:cs typeface="+mn-cs"/>
              </a:rPr>
              <a:t>提供云化的安全服务。</a:t>
            </a:r>
          </a:p>
          <a:p>
            <a:pPr marL="714375" lvl="2" indent="-266700">
              <a:lnSpc>
                <a:spcPct val="115000"/>
              </a:lnSpc>
              <a:buChar char="•"/>
            </a:pPr>
            <a:endParaRPr lang="zh-CN" altLang="en-US" sz="1800" kern="1200" dirty="0">
              <a:solidFill>
                <a:srgbClr val="FF0000"/>
              </a:solidFill>
              <a:latin typeface="微软雅黑" panose="020B0503020204020204" pitchFamily="34" charset="-122"/>
              <a:ea typeface="微软雅黑" panose="020B0503020204020204" pitchFamily="34" charset="-122"/>
              <a:cs typeface="+mn-cs"/>
            </a:endParaRPr>
          </a:p>
          <a:p>
            <a:pPr marL="85725" indent="-85725">
              <a:lnSpc>
                <a:spcPct val="115000"/>
              </a:lnSpc>
              <a:buClr>
                <a:schemeClr val="tx1"/>
              </a:buClr>
              <a:buFont typeface="Wingdings" panose="05000000000000000000" pitchFamily="2" charset="2"/>
              <a:buChar char="p"/>
            </a:pPr>
            <a:endParaRPr lang="zh-CN" altLang="en-US" sz="1800" dirty="0">
              <a:latin typeface="微软雅黑" panose="020B0503020204020204" pitchFamily="34" charset="-122"/>
              <a:ea typeface="微软雅黑" panose="020B0503020204020204" pitchFamily="34" charset="-122"/>
            </a:endParaRPr>
          </a:p>
        </p:txBody>
      </p:sp>
      <p:sp>
        <p:nvSpPr>
          <p:cNvPr id="15363"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3000" b="1" dirty="0">
                <a:latin typeface="微软雅黑" panose="020B0503020204020204" pitchFamily="34" charset="-122"/>
                <a:ea typeface="微软雅黑" panose="020B0503020204020204" pitchFamily="34" charset="-122"/>
              </a:rPr>
              <a:t>以自主可控及云应用技术为支撑进行建设</a:t>
            </a:r>
          </a:p>
        </p:txBody>
      </p:sp>
      <p:sp>
        <p:nvSpPr>
          <p:cNvPr id="15364" name="Rectangle 4"/>
          <p:cNvSpPr/>
          <p:nvPr/>
        </p:nvSpPr>
        <p:spPr>
          <a:xfrm>
            <a:off x="0" y="14081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p:cNvPicPr>
            <a:picLocks noChangeAspect="1" noChangeArrowheads="1"/>
          </p:cNvPicPr>
          <p:nvPr/>
        </p:nvPicPr>
        <p:blipFill>
          <a:blip r:embed="rId3" cstate="print"/>
          <a:srcRect l="22356" r="17511" b="32648"/>
          <a:stretch>
            <a:fillRect/>
          </a:stretch>
        </p:blipFill>
        <p:spPr bwMode="auto">
          <a:xfrm>
            <a:off x="5039388" y="1759904"/>
            <a:ext cx="3604061" cy="2057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6" name="标题 1"/>
          <p:cNvSpPr>
            <a:spLocks noGrp="1"/>
          </p:cNvSpPr>
          <p:nvPr>
            <p:ph type="title"/>
          </p:nvPr>
        </p:nvSpPr>
        <p:spPr>
          <a:xfrm>
            <a:off x="457200" y="873125"/>
            <a:ext cx="8829675" cy="557213"/>
          </a:xfrm>
        </p:spPr>
        <p:txBody>
          <a:bodyPr vert="horz" wrap="square" lIns="91440" tIns="45720" rIns="91440" bIns="45720" anchor="ctr"/>
          <a:lstStyle/>
          <a:p>
            <a:pPr algn="l"/>
            <a:r>
              <a:rPr lang="zh-CN" altLang="en-US" sz="2300" b="1" dirty="0">
                <a:latin typeface="微软雅黑" panose="020B0503020204020204" pitchFamily="34" charset="-122"/>
                <a:ea typeface="微软雅黑" panose="020B0503020204020204" pitchFamily="34" charset="-122"/>
              </a:rPr>
              <a:t>以与产业的互动、协同为途径，</a:t>
            </a:r>
            <a:r>
              <a:rPr lang="zh-CN" altLang="en-US" sz="2300" b="1" dirty="0">
                <a:latin typeface="微软雅黑" panose="020B0503020204020204" pitchFamily="34" charset="-122"/>
                <a:ea typeface="微软雅黑" panose="020B0503020204020204" pitchFamily="34" charset="-122"/>
                <a:sym typeface="Calibri" panose="020F0502020204030204" pitchFamily="34" charset="0"/>
              </a:rPr>
              <a:t>满足未来安全体系持续发展的需要</a:t>
            </a:r>
          </a:p>
        </p:txBody>
      </p:sp>
      <p:sp>
        <p:nvSpPr>
          <p:cNvPr id="16387" name="Rectangle 3"/>
          <p:cNvSpPr txBox="1"/>
          <p:nvPr/>
        </p:nvSpPr>
        <p:spPr>
          <a:xfrm>
            <a:off x="457200" y="1497013"/>
            <a:ext cx="4105275" cy="3313112"/>
          </a:xfrm>
          <a:prstGeom prst="rect">
            <a:avLst/>
          </a:prstGeom>
          <a:noFill/>
          <a:ln w="9525">
            <a:noFill/>
          </a:ln>
        </p:spPr>
        <p:txBody>
          <a:bodyPr/>
          <a:lstStyle/>
          <a:p>
            <a:pPr marL="342900" indent="-342900" eaLnBrk="0" hangingPunct="0">
              <a:lnSpc>
                <a:spcPct val="150000"/>
              </a:lnSpc>
              <a:spcBef>
                <a:spcPct val="20000"/>
              </a:spcBef>
              <a:buClr>
                <a:srgbClr val="FF000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全集团系统性应用促进技术成熟。</a:t>
            </a:r>
            <a:r>
              <a:rPr lang="zh-CN" altLang="en-US" sz="1200" dirty="0">
                <a:latin typeface="微软雅黑" panose="020B0503020204020204" pitchFamily="34" charset="-122"/>
                <a:ea typeface="微软雅黑" panose="020B0503020204020204" pitchFamily="34" charset="-122"/>
              </a:rPr>
              <a:t>通过集团信息化需求为牵引，规模化实施、系统性的应用，促进技术完善迭代，促进</a:t>
            </a:r>
            <a:r>
              <a:rPr lang="zh-CN" altLang="en-US" sz="1200" b="1" dirty="0">
                <a:solidFill>
                  <a:srgbClr val="FF0000"/>
                </a:solidFill>
                <a:latin typeface="微软雅黑" panose="020B0503020204020204" pitchFamily="34" charset="-122"/>
                <a:ea typeface="微软雅黑" panose="020B0503020204020204" pitchFamily="34" charset="-122"/>
              </a:rPr>
              <a:t>信息安全核心技术产品化、系列化。</a:t>
            </a:r>
          </a:p>
          <a:p>
            <a:pPr marL="342900" indent="-342900" eaLnBrk="0" hangingPunct="0">
              <a:lnSpc>
                <a:spcPct val="150000"/>
              </a:lnSpc>
              <a:spcBef>
                <a:spcPct val="20000"/>
              </a:spcBef>
              <a:buClr>
                <a:srgbClr val="FF000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全集团系统性应用将集团内外有志于自主可控技术的单位、技术和产品纳入到系统性解决方案</a:t>
            </a:r>
            <a:r>
              <a:rPr lang="zh-CN" altLang="en-US" sz="1200" dirty="0">
                <a:solidFill>
                  <a:srgbClr val="FF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经过集团内部全面系统的深度应用、适配、磨合、验证及优化成功后，</a:t>
            </a:r>
            <a:r>
              <a:rPr lang="zh-CN" altLang="en-US" sz="1200" b="1" dirty="0">
                <a:solidFill>
                  <a:srgbClr val="FF0000"/>
                </a:solidFill>
                <a:latin typeface="微软雅黑" panose="020B0503020204020204" pitchFamily="34" charset="-122"/>
                <a:ea typeface="微软雅黑" panose="020B0503020204020204" pitchFamily="34" charset="-122"/>
              </a:rPr>
              <a:t>形成了一系列高质量的自主可控产品集合，转化为可推广、可复制、成体系的自主可控产业链</a:t>
            </a:r>
            <a:r>
              <a:rPr lang="zh-CN" altLang="en-US" sz="1200" dirty="0">
                <a:latin typeface="微软雅黑" panose="020B0503020204020204" pitchFamily="34" charset="-122"/>
                <a:ea typeface="微软雅黑" panose="020B0503020204020204" pitchFamily="34" charset="-122"/>
              </a:rPr>
              <a:t>，在促进集团信息安全产业发展的同时，有力支撑国家安全信息化体系建设。</a:t>
            </a:r>
            <a:endParaRPr lang="en-US" altLang="zh-CN" sz="1200">
              <a:latin typeface="微软雅黑" panose="020B0503020204020204" pitchFamily="34" charset="-122"/>
              <a:ea typeface="微软雅黑" panose="020B0503020204020204" pitchFamily="34" charset="-122"/>
            </a:endParaRPr>
          </a:p>
          <a:p>
            <a:pPr marL="342900" indent="-342900"/>
            <a:r>
              <a:rPr lang="zh-CN" altLang="en-US" sz="1200" dirty="0">
                <a:latin typeface="微软雅黑" panose="020B0503020204020204" pitchFamily="34" charset="-122"/>
                <a:ea typeface="微软雅黑" panose="020B0503020204020204" pitchFamily="34" charset="-122"/>
              </a:rPr>
              <a:t> </a:t>
            </a:r>
            <a:endParaRPr lang="en-US" altLang="zh-CN" sz="1200">
              <a:latin typeface="微软雅黑" panose="020B0503020204020204" pitchFamily="34" charset="-122"/>
              <a:ea typeface="微软雅黑" panose="020B0503020204020204" pitchFamily="34" charset="-122"/>
            </a:endParaRPr>
          </a:p>
        </p:txBody>
      </p:sp>
      <p:sp>
        <p:nvSpPr>
          <p:cNvPr id="16388" name="Rectangle 4"/>
          <p:cNvSpPr/>
          <p:nvPr/>
        </p:nvSpPr>
        <p:spPr>
          <a:xfrm>
            <a:off x="0" y="13509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5" name="Text Box 15"/>
          <p:cNvSpPr txBox="1">
            <a:spLocks noChangeArrowheads="1"/>
          </p:cNvSpPr>
          <p:nvPr/>
        </p:nvSpPr>
        <p:spPr bwMode="auto">
          <a:xfrm>
            <a:off x="827088" y="4387215"/>
            <a:ext cx="1990725" cy="706755"/>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marR="0" algn="ctr" defTabSz="914400" eaLnBrk="0" hangingPunct="0">
              <a:buClrTx/>
              <a:buSzTx/>
              <a:buFontTx/>
              <a:buNone/>
              <a:defRPr/>
            </a:pPr>
            <a:r>
              <a:rPr kumimoji="1" lang="en-US" altLang="zh-CN"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2015</a:t>
            </a: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年</a:t>
            </a:r>
            <a:r>
              <a:rPr kumimoji="1" lang="en-US" altLang="zh-CN"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7</a:t>
            </a: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月</a:t>
            </a:r>
          </a:p>
          <a:p>
            <a:pPr marR="0" algn="ctr" defTabSz="914400" eaLnBrk="0" hangingPunct="0">
              <a:buClrTx/>
              <a:buSzTx/>
              <a:buFontTx/>
              <a:buNone/>
              <a:defRPr/>
            </a:pP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国密网应用上线</a:t>
            </a:r>
          </a:p>
        </p:txBody>
      </p:sp>
      <p:sp>
        <p:nvSpPr>
          <p:cNvPr id="112656" name="Text Box 16"/>
          <p:cNvSpPr txBox="1">
            <a:spLocks noChangeArrowheads="1"/>
          </p:cNvSpPr>
          <p:nvPr/>
        </p:nvSpPr>
        <p:spPr bwMode="auto">
          <a:xfrm>
            <a:off x="3348038" y="4230053"/>
            <a:ext cx="1990725" cy="706755"/>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marR="0" algn="ctr" defTabSz="914400" eaLnBrk="0" hangingPunct="0">
              <a:buClrTx/>
              <a:buSzTx/>
              <a:buFontTx/>
              <a:buNone/>
              <a:defRPr/>
            </a:pPr>
            <a:r>
              <a:rPr kumimoji="1" lang="en-US" altLang="zh-CN"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2016</a:t>
            </a: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年</a:t>
            </a:r>
            <a:r>
              <a:rPr kumimoji="1" lang="en-US" altLang="zh-CN"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4</a:t>
            </a: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月</a:t>
            </a:r>
          </a:p>
          <a:p>
            <a:pPr marR="0" algn="ctr" defTabSz="914400" eaLnBrk="0" hangingPunct="0">
              <a:buClrTx/>
              <a:buSzTx/>
              <a:buFontTx/>
              <a:buNone/>
              <a:defRPr/>
            </a:pP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商密网应用服务</a:t>
            </a:r>
          </a:p>
        </p:txBody>
      </p:sp>
      <p:sp>
        <p:nvSpPr>
          <p:cNvPr id="112657" name="Text Box 17"/>
          <p:cNvSpPr txBox="1">
            <a:spLocks noChangeArrowheads="1"/>
          </p:cNvSpPr>
          <p:nvPr/>
        </p:nvSpPr>
        <p:spPr bwMode="auto">
          <a:xfrm>
            <a:off x="6011863" y="4014153"/>
            <a:ext cx="1990725" cy="706755"/>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marR="0" algn="ctr" defTabSz="914400" eaLnBrk="0" hangingPunct="0">
              <a:buClrTx/>
              <a:buSzTx/>
              <a:buFontTx/>
              <a:buNone/>
              <a:defRPr/>
            </a:pPr>
            <a:r>
              <a:rPr kumimoji="1" lang="en-US" altLang="zh-CN"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2016</a:t>
            </a: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年</a:t>
            </a:r>
            <a:r>
              <a:rPr kumimoji="1" lang="en-US" altLang="zh-CN"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12</a:t>
            </a: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月</a:t>
            </a:r>
          </a:p>
          <a:p>
            <a:pPr marR="0" algn="ctr" defTabSz="914400" eaLnBrk="0" hangingPunct="0">
              <a:buClrTx/>
              <a:buSzTx/>
              <a:buFontTx/>
              <a:buNone/>
              <a:defRPr/>
            </a:pPr>
            <a:r>
              <a:rPr kumimoji="1" lang="zh-CN" altLang="en-US" sz="2000" kern="1200" cap="none" spc="0" normalizeH="0" baseline="0" noProof="0" dirty="0">
                <a:solidFill>
                  <a:srgbClr val="004DA3"/>
                </a:solidFill>
                <a:latin typeface="微软雅黑" panose="020B0503020204020204" pitchFamily="34" charset="-122"/>
                <a:ea typeface="微软雅黑" panose="020B0503020204020204" pitchFamily="34" charset="-122"/>
                <a:cs typeface="+mn-cs"/>
              </a:rPr>
              <a:t>商密网拓展应用</a:t>
            </a:r>
          </a:p>
        </p:txBody>
      </p:sp>
      <p:sp>
        <p:nvSpPr>
          <p:cNvPr id="112658" name="Text Box 18"/>
          <p:cNvSpPr txBox="1">
            <a:spLocks noChangeArrowheads="1"/>
          </p:cNvSpPr>
          <p:nvPr/>
        </p:nvSpPr>
        <p:spPr bwMode="auto">
          <a:xfrm>
            <a:off x="157480" y="1710690"/>
            <a:ext cx="2660650" cy="1861185"/>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marL="179705" lvl="1" indent="-179705" eaLnBrk="0" hangingPunct="0">
              <a:lnSpc>
                <a:spcPct val="170000"/>
              </a:lnSpc>
              <a:buClr>
                <a:srgbClr val="002060"/>
              </a:buClr>
              <a:buSzPct val="80000"/>
              <a:buBlip>
                <a:blip r:embed="rId2"/>
              </a:buBlip>
            </a:pPr>
            <a:r>
              <a:rPr lang="zh-CN" altLang="en-US" sz="1000" b="1" dirty="0">
                <a:solidFill>
                  <a:srgbClr val="004DA3"/>
                </a:solidFill>
                <a:latin typeface="微软雅黑" panose="020B0503020204020204" pitchFamily="34" charset="-122"/>
                <a:ea typeface="微软雅黑" panose="020B0503020204020204" pitchFamily="34" charset="-122"/>
                <a:sym typeface="+mn-ea"/>
              </a:rPr>
              <a:t>实现前、后端硬件、软件全国产化替换</a:t>
            </a:r>
            <a:r>
              <a:rPr lang="en-US" altLang="zh-CN" sz="900" b="1" dirty="0">
                <a:solidFill>
                  <a:srgbClr val="004DA3"/>
                </a:solidFill>
                <a:latin typeface="微软雅黑" panose="020B0503020204020204" pitchFamily="34" charset="-122"/>
                <a:ea typeface="微软雅黑" panose="020B0503020204020204" pitchFamily="34" charset="-122"/>
                <a:sym typeface="+mn-ea"/>
              </a:rPr>
              <a:t>;</a:t>
            </a:r>
          </a:p>
          <a:p>
            <a:pPr marL="179705" lvl="1" indent="-179705" eaLnBrk="0" hangingPunct="0">
              <a:lnSpc>
                <a:spcPct val="170000"/>
              </a:lnSpc>
              <a:buClr>
                <a:srgbClr val="002060"/>
              </a:buClr>
              <a:buSzPct val="80000"/>
              <a:buBlip>
                <a:blip r:embed="rId2"/>
              </a:buBlip>
            </a:pPr>
            <a:r>
              <a:rPr lang="zh-CN" altLang="en-US" sz="1000" b="1" dirty="0">
                <a:solidFill>
                  <a:srgbClr val="004DA3"/>
                </a:solidFill>
                <a:latin typeface="微软雅黑" panose="020B0503020204020204" pitchFamily="34" charset="-122"/>
                <a:ea typeface="微软雅黑" panose="020B0503020204020204" pitchFamily="34" charset="-122"/>
                <a:sym typeface="+mn-ea"/>
              </a:rPr>
              <a:t>实现功能响应时间在</a:t>
            </a:r>
            <a:r>
              <a:rPr lang="en-US" altLang="zh-CN" sz="1000" b="1" dirty="0">
                <a:solidFill>
                  <a:srgbClr val="004DA3"/>
                </a:solidFill>
                <a:latin typeface="微软雅黑" panose="020B0503020204020204" pitchFamily="34" charset="-122"/>
                <a:ea typeface="微软雅黑" panose="020B0503020204020204" pitchFamily="34" charset="-122"/>
                <a:sym typeface="+mn-ea"/>
              </a:rPr>
              <a:t>5s</a:t>
            </a:r>
            <a:r>
              <a:rPr lang="zh-CN" altLang="en-US" sz="1000" b="1" dirty="0">
                <a:solidFill>
                  <a:srgbClr val="004DA3"/>
                </a:solidFill>
                <a:latin typeface="微软雅黑" panose="020B0503020204020204" pitchFamily="34" charset="-122"/>
                <a:ea typeface="微软雅黑" panose="020B0503020204020204" pitchFamily="34" charset="-122"/>
                <a:sym typeface="+mn-ea"/>
              </a:rPr>
              <a:t>以内</a:t>
            </a:r>
            <a:r>
              <a:rPr lang="en-US" altLang="zh-CN" sz="900" b="1" dirty="0">
                <a:solidFill>
                  <a:srgbClr val="004DA3"/>
                </a:solidFill>
                <a:latin typeface="微软雅黑" panose="020B0503020204020204" pitchFamily="34" charset="-122"/>
                <a:ea typeface="微软雅黑" panose="020B0503020204020204" pitchFamily="34" charset="-122"/>
                <a:sym typeface="+mn-ea"/>
              </a:rPr>
              <a:t>;</a:t>
            </a:r>
          </a:p>
          <a:p>
            <a:pPr marL="179705" lvl="1" indent="-179705" eaLnBrk="0" hangingPunct="0">
              <a:lnSpc>
                <a:spcPct val="170000"/>
              </a:lnSpc>
              <a:buClr>
                <a:srgbClr val="002060"/>
              </a:buClr>
              <a:buSzPct val="80000"/>
              <a:buBlip>
                <a:blip r:embed="rId2"/>
              </a:buBlip>
            </a:pPr>
            <a:r>
              <a:rPr lang="zh-CN" altLang="en-US" sz="1000" b="1" dirty="0">
                <a:solidFill>
                  <a:srgbClr val="004DA3"/>
                </a:solidFill>
                <a:latin typeface="微软雅黑" panose="020B0503020204020204" pitchFamily="34" charset="-122"/>
                <a:ea typeface="微软雅黑" panose="020B0503020204020204" pitchFamily="34" charset="-122"/>
                <a:sym typeface="+mn-ea"/>
              </a:rPr>
              <a:t>实现单一化应用向复杂化网络协同办公的飞跃</a:t>
            </a:r>
            <a:r>
              <a:rPr lang="en-US" altLang="zh-CN" sz="900" b="1" dirty="0">
                <a:solidFill>
                  <a:srgbClr val="004DA3"/>
                </a:solidFill>
                <a:latin typeface="微软雅黑" panose="020B0503020204020204" pitchFamily="34" charset="-122"/>
                <a:ea typeface="微软雅黑" panose="020B0503020204020204" pitchFamily="34" charset="-122"/>
                <a:sym typeface="+mn-ea"/>
              </a:rPr>
              <a:t>;</a:t>
            </a:r>
          </a:p>
          <a:p>
            <a:pPr marL="179705" lvl="1" indent="-179705" eaLnBrk="0" hangingPunct="0">
              <a:lnSpc>
                <a:spcPct val="170000"/>
              </a:lnSpc>
              <a:buClr>
                <a:srgbClr val="002060"/>
              </a:buClr>
              <a:buSzPct val="80000"/>
              <a:buBlip>
                <a:blip r:embed="rId2"/>
              </a:buBlip>
            </a:pPr>
            <a:r>
              <a:rPr lang="zh-CN" altLang="en-US" sz="1000" b="1" dirty="0">
                <a:solidFill>
                  <a:srgbClr val="004DA3"/>
                </a:solidFill>
                <a:latin typeface="微软雅黑" panose="020B0503020204020204" pitchFamily="34" charset="-122"/>
                <a:ea typeface="微软雅黑" panose="020B0503020204020204" pitchFamily="34" charset="-122"/>
                <a:sym typeface="+mn-ea"/>
              </a:rPr>
              <a:t>验证了全国产化系统可用性。</a:t>
            </a:r>
          </a:p>
          <a:p>
            <a:pPr marL="179705" lvl="1" indent="-179705" eaLnBrk="0" hangingPunct="0">
              <a:lnSpc>
                <a:spcPct val="170000"/>
              </a:lnSpc>
              <a:buClr>
                <a:srgbClr val="002060"/>
              </a:buClr>
              <a:buSzPct val="80000"/>
              <a:buBlip>
                <a:blip r:embed="rId2"/>
              </a:buBlip>
            </a:pPr>
            <a:r>
              <a:rPr kumimoji="1" lang="zh-CN" altLang="en-US"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自主可控客户端：</a:t>
            </a:r>
            <a:r>
              <a:rPr kumimoji="1" lang="en-US" altLang="zh-CN"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1000</a:t>
            </a:r>
            <a:r>
              <a:rPr kumimoji="1" lang="en-US" altLang="zh-CN"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a:t>
            </a:r>
          </a:p>
          <a:p>
            <a:pPr marR="0" defTabSz="914400" eaLnBrk="0" hangingPunct="0">
              <a:lnSpc>
                <a:spcPct val="130000"/>
              </a:lnSpc>
              <a:buClrTx/>
              <a:buSzTx/>
              <a:buFontTx/>
              <a:buNone/>
              <a:defRPr/>
            </a:pPr>
            <a:r>
              <a:rPr kumimoji="1" lang="zh-CN" altLang="en-US"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    上线应用系统：</a:t>
            </a:r>
            <a:r>
              <a:rPr kumimoji="1" lang="en-US" altLang="zh-CN"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18</a:t>
            </a:r>
            <a:r>
              <a:rPr kumimoji="1" lang="zh-CN" altLang="en-US"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个</a:t>
            </a:r>
            <a:r>
              <a:rPr kumimoji="1" lang="zh-CN" altLang="en-US"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、覆盖集团三级单位</a:t>
            </a:r>
          </a:p>
        </p:txBody>
      </p:sp>
      <p:sp>
        <p:nvSpPr>
          <p:cNvPr id="112659" name="Text Box 19"/>
          <p:cNvSpPr txBox="1">
            <a:spLocks noChangeArrowheads="1"/>
          </p:cNvSpPr>
          <p:nvPr/>
        </p:nvSpPr>
        <p:spPr bwMode="auto">
          <a:xfrm>
            <a:off x="2755265" y="1495425"/>
            <a:ext cx="2865438" cy="1599565"/>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典型办公应用实现集团三级单位应用覆盖</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endParaRPr kumimoji="1" lang="en-US" altLang="zh-CN" sz="1000" b="1" i="0" u="none" strike="noStrike" kern="1200" cap="none" spc="0" normalizeH="0" baseline="0" noProof="0" dirty="0">
              <a:ln>
                <a:noFill/>
              </a:ln>
              <a:solidFill>
                <a:srgbClr val="004DA3"/>
              </a:solidFill>
              <a:effectLst/>
              <a:uLnTx/>
              <a:uFillTx/>
              <a:latin typeface="微软雅黑" panose="020B0503020204020204" pitchFamily="34" charset="-122"/>
              <a:ea typeface="微软雅黑" panose="020B0503020204020204" pitchFamily="34" charset="-122"/>
              <a:cs typeface="+mn-cs"/>
              <a:sym typeface="+mn-ea"/>
            </a:endParaRP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实现系统性能进一步提升，用户体验达到好用（ </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90%</a:t>
            </a: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功能点响应时间小于</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2S</a:t>
            </a: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 ）</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endParaRPr kumimoji="1" lang="en-US" altLang="zh-CN" sz="1000" b="1" i="0" u="none" strike="noStrike" kern="1200" cap="none" spc="0" normalizeH="0" baseline="0" noProof="0" dirty="0">
              <a:ln>
                <a:noFill/>
              </a:ln>
              <a:solidFill>
                <a:srgbClr val="004DA3"/>
              </a:solidFill>
              <a:effectLst/>
              <a:uLnTx/>
              <a:uFillTx/>
              <a:latin typeface="微软雅黑" panose="020B0503020204020204" pitchFamily="34" charset="-122"/>
              <a:ea typeface="微软雅黑" panose="020B0503020204020204" pitchFamily="34" charset="-122"/>
              <a:cs typeface="+mn-cs"/>
              <a:sym typeface="+mn-ea"/>
            </a:endParaRP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完成</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5200</a:t>
            </a: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余台自主可控终端部署。</a:t>
            </a: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自主可控客户端： </a:t>
            </a:r>
            <a:r>
              <a:rPr kumimoji="1" lang="en-US" altLang="zh-CN"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5000</a:t>
            </a:r>
            <a:r>
              <a:rPr kumimoji="1" lang="en-US" altLang="zh-CN"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a:t>
            </a:r>
          </a:p>
          <a:p>
            <a:pPr marR="0" defTabSz="914400" eaLnBrk="0" hangingPunct="0">
              <a:lnSpc>
                <a:spcPct val="130000"/>
              </a:lnSpc>
              <a:buClrTx/>
              <a:buSzTx/>
              <a:buFontTx/>
              <a:buNone/>
              <a:defRPr/>
            </a:pPr>
            <a:r>
              <a:rPr kumimoji="1" lang="zh-CN" altLang="en-US"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    上线应用系统：集团统建</a:t>
            </a:r>
            <a:r>
              <a:rPr kumimoji="1" lang="en-US" altLang="zh-CN"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5</a:t>
            </a:r>
            <a:r>
              <a:rPr kumimoji="1" lang="zh-CN" altLang="en-US"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个</a:t>
            </a:r>
          </a:p>
        </p:txBody>
      </p:sp>
      <p:sp>
        <p:nvSpPr>
          <p:cNvPr id="112660" name="Text Box 20"/>
          <p:cNvSpPr txBox="1">
            <a:spLocks noChangeArrowheads="1"/>
          </p:cNvSpPr>
          <p:nvPr/>
        </p:nvSpPr>
        <p:spPr bwMode="auto">
          <a:xfrm>
            <a:off x="5689600" y="1187450"/>
            <a:ext cx="3346450" cy="2384425"/>
          </a:xfrm>
          <a:prstGeom prst="rect">
            <a:avLst/>
          </a:prstGeom>
          <a:noFill/>
          <a:ln w="9525">
            <a:noFill/>
            <a:miter lim="800000"/>
          </a:ln>
          <a:effectLst>
            <a:prstShdw prst="shdw17" dist="17961" dir="2700000">
              <a:schemeClr val="accent1">
                <a:gamma/>
                <a:shade val="60000"/>
                <a:invGamma/>
                <a:alpha val="50000"/>
              </a:schemeClr>
            </a:prstShdw>
          </a:effectLst>
        </p:spPr>
        <p:txBody>
          <a:bodyPr wrap="square">
            <a:spAutoFit/>
          </a:bodyPr>
          <a:lstStyle/>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应用规模扩大，自主可控终端部署规模破万</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endParaRPr kumimoji="1" lang="en-US" altLang="zh-CN" sz="900" b="1" i="0" u="none" strike="noStrike" kern="1200" cap="none" spc="0" normalizeH="0" baseline="0" noProof="0" dirty="0">
              <a:ln>
                <a:noFill/>
              </a:ln>
              <a:solidFill>
                <a:srgbClr val="004DA3"/>
              </a:solidFill>
              <a:effectLst/>
              <a:uLnTx/>
              <a:uFillTx/>
              <a:latin typeface="微软雅黑" panose="020B0503020204020204" pitchFamily="34" charset="-122"/>
              <a:ea typeface="微软雅黑" panose="020B0503020204020204" pitchFamily="34" charset="-122"/>
              <a:cs typeface="+mn-cs"/>
              <a:sym typeface="+mn-ea"/>
            </a:endParaRP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上线一系列全国产、多样化、复杂化的业务应用系统</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endParaRPr kumimoji="1" lang="en-US" altLang="zh-CN" sz="900" b="1" i="0" u="none" strike="noStrike" kern="1200" cap="none" spc="0" normalizeH="0" baseline="0" noProof="0" dirty="0">
              <a:ln>
                <a:noFill/>
              </a:ln>
              <a:solidFill>
                <a:srgbClr val="004DA3"/>
              </a:solidFill>
              <a:effectLst/>
              <a:uLnTx/>
              <a:uFillTx/>
              <a:latin typeface="微软雅黑" panose="020B0503020204020204" pitchFamily="34" charset="-122"/>
              <a:ea typeface="微软雅黑" panose="020B0503020204020204" pitchFamily="34" charset="-122"/>
              <a:cs typeface="+mn-cs"/>
              <a:sym typeface="+mn-ea"/>
            </a:endParaRP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提高系统可靠性、稳定性，通过对潜在失效点的及时发现和分析，总结提炼出预警和保障措施</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endParaRPr kumimoji="1" lang="en-US" altLang="zh-CN" sz="900" b="1" i="0" u="none" strike="noStrike" kern="1200" cap="none" spc="0" normalizeH="0" baseline="0" noProof="0" dirty="0">
              <a:ln>
                <a:noFill/>
              </a:ln>
              <a:solidFill>
                <a:srgbClr val="004DA3"/>
              </a:solidFill>
              <a:effectLst/>
              <a:uLnTx/>
              <a:uFillTx/>
              <a:latin typeface="微软雅黑" panose="020B0503020204020204" pitchFamily="34" charset="-122"/>
              <a:ea typeface="微软雅黑" panose="020B0503020204020204" pitchFamily="34" charset="-122"/>
              <a:cs typeface="+mn-cs"/>
              <a:sym typeface="+mn-ea"/>
            </a:endParaRP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打造自主可控固定</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移动办公双模式</a:t>
            </a:r>
            <a:r>
              <a:rPr kumimoji="1" lang="en-US" altLang="zh-CN"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a:t>
            </a:r>
            <a:endParaRPr kumimoji="1" lang="en-US" altLang="zh-CN" sz="900" b="1" i="0" u="none" strike="noStrike" kern="1200" cap="none" spc="0" normalizeH="0" baseline="0" noProof="0" dirty="0">
              <a:ln>
                <a:noFill/>
              </a:ln>
              <a:solidFill>
                <a:srgbClr val="004DA3"/>
              </a:solidFill>
              <a:effectLst/>
              <a:uLnTx/>
              <a:uFillTx/>
              <a:latin typeface="微软雅黑" panose="020B0503020204020204" pitchFamily="34" charset="-122"/>
              <a:ea typeface="微软雅黑" panose="020B0503020204020204" pitchFamily="34" charset="-122"/>
              <a:cs typeface="+mn-cs"/>
              <a:sym typeface="+mn-ea"/>
            </a:endParaRP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noProof="0" dirty="0">
                <a:ln>
                  <a:noFill/>
                </a:ln>
                <a:solidFill>
                  <a:srgbClr val="004DA3"/>
                </a:solidFill>
                <a:effectLst/>
                <a:uLnTx/>
                <a:uFillTx/>
                <a:latin typeface="微软雅黑" panose="020B0503020204020204" pitchFamily="34" charset="-122"/>
                <a:ea typeface="微软雅黑" panose="020B0503020204020204" pitchFamily="34" charset="-122"/>
                <a:sym typeface="+mn-ea"/>
              </a:rPr>
              <a:t>部署完备的安全防护措施及配置详细的安全防护策略，实现商密网安全态势可视化。</a:t>
            </a:r>
          </a:p>
          <a:p>
            <a:pPr marL="179705" marR="0" lvl="1" indent="-179705" algn="l" defTabSz="914400" rtl="0" eaLnBrk="0" fontAlgn="base" latinLnBrk="0" hangingPunct="0">
              <a:lnSpc>
                <a:spcPct val="170000"/>
              </a:lnSpc>
              <a:spcBef>
                <a:spcPct val="0"/>
              </a:spcBef>
              <a:spcAft>
                <a:spcPct val="0"/>
              </a:spcAft>
              <a:buClr>
                <a:srgbClr val="002060"/>
              </a:buClr>
              <a:buSzPct val="80000"/>
              <a:buFontTx/>
              <a:buBlip>
                <a:blip r:embed="rId2"/>
              </a:buBlip>
              <a:defRPr/>
            </a:pPr>
            <a:r>
              <a:rPr kumimoji="1" lang="zh-CN" altLang="en-US"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自主可控客户端： </a:t>
            </a:r>
            <a:r>
              <a:rPr kumimoji="1" lang="en-US" altLang="zh-CN"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11000+</a:t>
            </a:r>
          </a:p>
          <a:p>
            <a:pPr marR="0" defTabSz="914400" eaLnBrk="0" hangingPunct="0">
              <a:lnSpc>
                <a:spcPct val="130000"/>
              </a:lnSpc>
              <a:buClrTx/>
              <a:buSzTx/>
              <a:buFontTx/>
              <a:buNone/>
              <a:defRPr/>
            </a:pPr>
            <a:r>
              <a:rPr kumimoji="1" lang="zh-CN" altLang="en-US"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     上线应用情况：集团统建</a:t>
            </a:r>
            <a:r>
              <a:rPr kumimoji="1" lang="en-US" altLang="zh-CN"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10</a:t>
            </a:r>
            <a:r>
              <a:rPr kumimoji="1" lang="zh-CN" altLang="en-US" sz="10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余</a:t>
            </a:r>
            <a:r>
              <a:rPr kumimoji="1" lang="zh-CN" altLang="en-US" sz="1000" b="1" kern="1200" cap="none" spc="0" normalizeH="0" baseline="0" noProof="0" dirty="0" smtClean="0">
                <a:solidFill>
                  <a:srgbClr val="FF0000"/>
                </a:solidFill>
                <a:latin typeface="微软雅黑" panose="020B0503020204020204" pitchFamily="34" charset="-122"/>
                <a:ea typeface="微软雅黑" panose="020B0503020204020204" pitchFamily="34" charset="-122"/>
                <a:cs typeface="+mn-cs"/>
              </a:rPr>
              <a:t>个</a:t>
            </a:r>
          </a:p>
        </p:txBody>
      </p:sp>
      <p:sp>
        <p:nvSpPr>
          <p:cNvPr id="40968" name="矩形 20"/>
          <p:cNvSpPr/>
          <p:nvPr/>
        </p:nvSpPr>
        <p:spPr>
          <a:xfrm>
            <a:off x="611188" y="810578"/>
            <a:ext cx="1452880" cy="614045"/>
          </a:xfrm>
          <a:prstGeom prst="rect">
            <a:avLst/>
          </a:prstGeom>
          <a:noFill/>
          <a:ln w="9525">
            <a:noFill/>
          </a:ln>
        </p:spPr>
        <p:txBody>
          <a:bodyPr wrap="none">
            <a:spAutoFit/>
          </a:bodyPr>
          <a:lstStyle/>
          <a:p>
            <a:pPr lvl="1" indent="-457200" eaLnBrk="0" hangingPunct="0">
              <a:lnSpc>
                <a:spcPct val="170000"/>
              </a:lnSpc>
              <a:buClr>
                <a:srgbClr val="002060"/>
              </a:buClr>
              <a:buSzPct val="80000"/>
            </a:pPr>
            <a:r>
              <a:rPr lang="zh-CN" altLang="en-US" sz="20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标志性进展</a:t>
            </a:r>
          </a:p>
        </p:txBody>
      </p:sp>
      <p:sp>
        <p:nvSpPr>
          <p:cNvPr id="13" name="箭头: 右 12"/>
          <p:cNvSpPr/>
          <p:nvPr/>
        </p:nvSpPr>
        <p:spPr>
          <a:xfrm rot="21292232">
            <a:off x="592138" y="3749040"/>
            <a:ext cx="7651750" cy="35560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1609725" y="3942715"/>
            <a:ext cx="360363" cy="360363"/>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31" name="椭圆 30"/>
          <p:cNvSpPr/>
          <p:nvPr/>
        </p:nvSpPr>
        <p:spPr>
          <a:xfrm>
            <a:off x="4164013" y="3714115"/>
            <a:ext cx="358775" cy="360363"/>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32" name="椭圆 31"/>
          <p:cNvSpPr/>
          <p:nvPr/>
        </p:nvSpPr>
        <p:spPr>
          <a:xfrm>
            <a:off x="6827838" y="3510915"/>
            <a:ext cx="360363" cy="3587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45"/>
          <p:cNvGrpSpPr/>
          <p:nvPr/>
        </p:nvGrpSpPr>
        <p:grpSpPr>
          <a:xfrm>
            <a:off x="809625" y="1406525"/>
            <a:ext cx="7715250" cy="635000"/>
            <a:chOff x="790575" y="2601913"/>
            <a:chExt cx="7715250" cy="846667"/>
          </a:xfrm>
        </p:grpSpPr>
        <p:sp>
          <p:nvSpPr>
            <p:cNvPr id="5" name="圆角矩形 4"/>
            <p:cNvSpPr/>
            <p:nvPr/>
          </p:nvSpPr>
          <p:spPr>
            <a:xfrm>
              <a:off x="1706563" y="2601913"/>
              <a:ext cx="6799262" cy="714375"/>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17447" name="TextBox 64"/>
            <p:cNvSpPr txBox="1"/>
            <p:nvPr/>
          </p:nvSpPr>
          <p:spPr>
            <a:xfrm>
              <a:off x="1857375" y="2686580"/>
              <a:ext cx="6357938" cy="651933"/>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基本情况</a:t>
              </a:r>
            </a:p>
          </p:txBody>
        </p:sp>
        <p:grpSp>
          <p:nvGrpSpPr>
            <p:cNvPr id="17448" name="Group 39"/>
            <p:cNvGrpSpPr>
              <a:grpSpLocks noChangeAspect="1"/>
            </p:cNvGrpSpPr>
            <p:nvPr/>
          </p:nvGrpSpPr>
          <p:grpSpPr>
            <a:xfrm>
              <a:off x="1303548" y="2794747"/>
              <a:ext cx="40831" cy="381094"/>
              <a:chOff x="-555" y="951"/>
              <a:chExt cx="33" cy="308"/>
            </a:xfrm>
          </p:grpSpPr>
          <p:sp>
            <p:nvSpPr>
              <p:cNvPr id="10"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1"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2"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17449" name="TextBox 77"/>
            <p:cNvSpPr txBox="1"/>
            <p:nvPr/>
          </p:nvSpPr>
          <p:spPr>
            <a:xfrm>
              <a:off x="790575" y="2716213"/>
              <a:ext cx="428625" cy="732367"/>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1</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14" name="右箭头 13"/>
            <p:cNvSpPr/>
            <p:nvPr/>
          </p:nvSpPr>
          <p:spPr>
            <a:xfrm>
              <a:off x="1400152" y="2900372"/>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17411" name="组合 46"/>
          <p:cNvGrpSpPr/>
          <p:nvPr/>
        </p:nvGrpSpPr>
        <p:grpSpPr>
          <a:xfrm>
            <a:off x="809625" y="2322513"/>
            <a:ext cx="7715250" cy="635000"/>
            <a:chOff x="790575" y="3597275"/>
            <a:chExt cx="7715250" cy="846667"/>
          </a:xfrm>
        </p:grpSpPr>
        <p:sp>
          <p:nvSpPr>
            <p:cNvPr id="7" name="圆角矩形 6"/>
            <p:cNvSpPr/>
            <p:nvPr/>
          </p:nvSpPr>
          <p:spPr>
            <a:xfrm>
              <a:off x="1706563" y="3597275"/>
              <a:ext cx="6799262" cy="714375"/>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17437" name="TextBox 66"/>
            <p:cNvSpPr txBox="1"/>
            <p:nvPr/>
          </p:nvSpPr>
          <p:spPr>
            <a:xfrm>
              <a:off x="1857375" y="3681942"/>
              <a:ext cx="6357938" cy="651933"/>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开展等保建设的工作思路</a:t>
              </a:r>
            </a:p>
          </p:txBody>
        </p:sp>
        <p:grpSp>
          <p:nvGrpSpPr>
            <p:cNvPr id="17438" name="Group 39"/>
            <p:cNvGrpSpPr>
              <a:grpSpLocks noChangeAspect="1"/>
            </p:cNvGrpSpPr>
            <p:nvPr/>
          </p:nvGrpSpPr>
          <p:grpSpPr>
            <a:xfrm>
              <a:off x="1303548" y="3790110"/>
              <a:ext cx="40831" cy="381093"/>
              <a:chOff x="-555" y="951"/>
              <a:chExt cx="33" cy="308"/>
            </a:xfrm>
          </p:grpSpPr>
          <p:sp>
            <p:nvSpPr>
              <p:cNvPr id="16"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7"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8"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17439" name="TextBox 83"/>
            <p:cNvSpPr txBox="1"/>
            <p:nvPr/>
          </p:nvSpPr>
          <p:spPr>
            <a:xfrm>
              <a:off x="790575" y="3711575"/>
              <a:ext cx="428625" cy="732367"/>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2</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20" name="右箭头 19"/>
            <p:cNvSpPr/>
            <p:nvPr/>
          </p:nvSpPr>
          <p:spPr>
            <a:xfrm>
              <a:off x="1408090" y="3895745"/>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17412" name="组合 44"/>
          <p:cNvGrpSpPr/>
          <p:nvPr/>
        </p:nvGrpSpPr>
        <p:grpSpPr>
          <a:xfrm>
            <a:off x="809625" y="3217863"/>
            <a:ext cx="7767638" cy="646112"/>
            <a:chOff x="790576" y="1643888"/>
            <a:chExt cx="7767474" cy="861658"/>
          </a:xfrm>
        </p:grpSpPr>
        <p:sp>
          <p:nvSpPr>
            <p:cNvPr id="37" name="圆角矩形 36"/>
            <p:cNvSpPr/>
            <p:nvPr/>
          </p:nvSpPr>
          <p:spPr>
            <a:xfrm>
              <a:off x="1706542" y="1677975"/>
              <a:ext cx="6799310" cy="714380"/>
            </a:xfrm>
            <a:prstGeom prst="round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mn-ea"/>
                <a:cs typeface="+mn-cs"/>
              </a:endParaRPr>
            </a:p>
          </p:txBody>
        </p:sp>
        <p:sp>
          <p:nvSpPr>
            <p:cNvPr id="17427" name="TextBox 37"/>
            <p:cNvSpPr txBox="1"/>
            <p:nvPr/>
          </p:nvSpPr>
          <p:spPr>
            <a:xfrm>
              <a:off x="1841479" y="1762445"/>
              <a:ext cx="6459401" cy="652066"/>
            </a:xfrm>
            <a:prstGeom prst="rect">
              <a:avLst/>
            </a:prstGeom>
            <a:noFill/>
            <a:ln w="9525">
              <a:noFill/>
            </a:ln>
          </p:spPr>
          <p:txBody>
            <a:bodyPr>
              <a:spAutoFit/>
            </a:bodyPr>
            <a:lstStyle/>
            <a:p>
              <a:r>
                <a:rPr lang="zh-CN" altLang="en-US" sz="2600" b="1" dirty="0">
                  <a:solidFill>
                    <a:schemeClr val="bg1"/>
                  </a:solidFill>
                  <a:latin typeface="微软雅黑" panose="020B0503020204020204" pitchFamily="34" charset="-122"/>
                  <a:ea typeface="微软雅黑" panose="020B0503020204020204" pitchFamily="34" charset="-122"/>
                </a:rPr>
                <a:t>等级保护工作实践方法</a:t>
              </a:r>
            </a:p>
          </p:txBody>
        </p:sp>
        <p:grpSp>
          <p:nvGrpSpPr>
            <p:cNvPr id="17428" name="Group 39"/>
            <p:cNvGrpSpPr>
              <a:grpSpLocks noChangeAspect="1"/>
            </p:cNvGrpSpPr>
            <p:nvPr/>
          </p:nvGrpSpPr>
          <p:grpSpPr>
            <a:xfrm>
              <a:off x="1303548" y="1851772"/>
              <a:ext cx="40831" cy="381094"/>
              <a:chOff x="-555" y="951"/>
              <a:chExt cx="33" cy="308"/>
            </a:xfrm>
          </p:grpSpPr>
          <p:sp>
            <p:nvSpPr>
              <p:cNvPr id="40" name="AutoShape 23"/>
              <p:cNvSpPr>
                <a:spLocks noChangeAspect="1" noChangeArrowheads="1"/>
              </p:cNvSpPr>
              <p:nvPr/>
            </p:nvSpPr>
            <p:spPr bwMode="auto">
              <a:xfrm>
                <a:off x="-530" y="951"/>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1" name="AutoShape 24"/>
              <p:cNvSpPr>
                <a:spLocks noChangeAspect="1" noChangeArrowheads="1"/>
              </p:cNvSpPr>
              <p:nvPr/>
            </p:nvSpPr>
            <p:spPr bwMode="auto">
              <a:xfrm>
                <a:off x="-555" y="953"/>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2" name="AutoShape 25"/>
              <p:cNvSpPr>
                <a:spLocks noChangeAspect="1" noChangeArrowheads="1"/>
              </p:cNvSpPr>
              <p:nvPr/>
            </p:nvSpPr>
            <p:spPr bwMode="auto">
              <a:xfrm>
                <a:off x="-554" y="953"/>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43" name="TextBox 42"/>
            <p:cNvSpPr txBox="1"/>
            <p:nvPr/>
          </p:nvSpPr>
          <p:spPr>
            <a:xfrm>
              <a:off x="790576" y="1773690"/>
              <a:ext cx="428627" cy="731856"/>
            </a:xfrm>
            <a:prstGeom prst="rect">
              <a:avLst/>
            </a:prstGeom>
            <a:noFill/>
          </p:spPr>
          <p:txBody>
            <a:bodyPr>
              <a:spAutoFit/>
            </a:bodyPr>
            <a:lstStyle/>
            <a:p>
              <a:pPr algn="r"/>
              <a:r>
                <a:rPr lang="en-US" altLang="zh-CN" sz="3000">
                  <a:latin typeface="微软雅黑" panose="020B0503020204020204" pitchFamily="34" charset="-122"/>
                  <a:ea typeface="微软雅黑" panose="020B0503020204020204" pitchFamily="34" charset="-122"/>
                </a:rPr>
                <a:t>3</a:t>
              </a:r>
              <a:endParaRPr lang="zh-CN" altLang="en-US" sz="3000" dirty="0">
                <a:latin typeface="微软雅黑" panose="020B0503020204020204" pitchFamily="34" charset="-122"/>
                <a:ea typeface="微软雅黑" panose="020B0503020204020204" pitchFamily="34" charset="-122"/>
              </a:endParaRPr>
            </a:p>
          </p:txBody>
        </p:sp>
        <p:sp>
          <p:nvSpPr>
            <p:cNvPr id="44" name="右箭头 43"/>
            <p:cNvSpPr/>
            <p:nvPr/>
          </p:nvSpPr>
          <p:spPr>
            <a:xfrm>
              <a:off x="1400153" y="2005003"/>
              <a:ext cx="285752" cy="214314"/>
            </a:xfrm>
            <a:prstGeom prst="rightArrow">
              <a:avLst/>
            </a:prstGeom>
            <a:gradFill rotWithShape="1">
              <a:gsLst>
                <a:gs pos="0">
                  <a:srgbClr val="16297A">
                    <a:shade val="51000"/>
                    <a:satMod val="130000"/>
                  </a:srgbClr>
                </a:gs>
                <a:gs pos="80000">
                  <a:srgbClr val="16297A">
                    <a:shade val="93000"/>
                    <a:satMod val="130000"/>
                  </a:srgbClr>
                </a:gs>
                <a:gs pos="100000">
                  <a:srgbClr val="16297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17413" name="组合 47"/>
          <p:cNvGrpSpPr/>
          <p:nvPr/>
        </p:nvGrpSpPr>
        <p:grpSpPr>
          <a:xfrm>
            <a:off x="793750" y="4029075"/>
            <a:ext cx="7715250" cy="635000"/>
            <a:chOff x="790569" y="4573588"/>
            <a:chExt cx="7715256" cy="846669"/>
          </a:xfrm>
        </p:grpSpPr>
        <p:sp>
          <p:nvSpPr>
            <p:cNvPr id="39" name="圆角矩形 38"/>
            <p:cNvSpPr/>
            <p:nvPr/>
          </p:nvSpPr>
          <p:spPr>
            <a:xfrm>
              <a:off x="1706557" y="4573588"/>
              <a:ext cx="6799268" cy="714377"/>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17415" name="TextBox 94"/>
            <p:cNvSpPr txBox="1"/>
            <p:nvPr/>
          </p:nvSpPr>
          <p:spPr>
            <a:xfrm>
              <a:off x="1857370" y="4658255"/>
              <a:ext cx="6357942" cy="655322"/>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工作展望</a:t>
              </a:r>
            </a:p>
          </p:txBody>
        </p:sp>
        <p:grpSp>
          <p:nvGrpSpPr>
            <p:cNvPr id="17416" name="Group 39"/>
            <p:cNvGrpSpPr>
              <a:grpSpLocks noChangeAspect="1"/>
            </p:cNvGrpSpPr>
            <p:nvPr/>
          </p:nvGrpSpPr>
          <p:grpSpPr>
            <a:xfrm>
              <a:off x="1303544" y="4766423"/>
              <a:ext cx="40832" cy="381095"/>
              <a:chOff x="-555" y="951"/>
              <a:chExt cx="33" cy="308"/>
            </a:xfrm>
          </p:grpSpPr>
          <p:sp>
            <p:nvSpPr>
              <p:cNvPr id="49"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50"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51"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17417" name="TextBox 101"/>
            <p:cNvSpPr txBox="1"/>
            <p:nvPr/>
          </p:nvSpPr>
          <p:spPr>
            <a:xfrm>
              <a:off x="790569" y="4687888"/>
              <a:ext cx="428625" cy="732369"/>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4</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48" name="右箭头 47"/>
            <p:cNvSpPr/>
            <p:nvPr/>
          </p:nvSpPr>
          <p:spPr>
            <a:xfrm>
              <a:off x="1409677" y="4872047"/>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4"/>
          <p:cNvGrpSpPr/>
          <p:nvPr/>
        </p:nvGrpSpPr>
        <p:grpSpPr>
          <a:xfrm>
            <a:off x="808038" y="1260523"/>
            <a:ext cx="7715440" cy="620665"/>
            <a:chOff x="790576" y="1677975"/>
            <a:chExt cx="7715276" cy="827105"/>
          </a:xfrm>
        </p:grpSpPr>
        <p:sp>
          <p:nvSpPr>
            <p:cNvPr id="32" name="圆角矩形 31"/>
            <p:cNvSpPr/>
            <p:nvPr/>
          </p:nvSpPr>
          <p:spPr>
            <a:xfrm>
              <a:off x="1706542" y="1677975"/>
              <a:ext cx="6799310" cy="714380"/>
            </a:xfrm>
            <a:prstGeom prst="round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mn-ea"/>
                <a:cs typeface="+mn-cs"/>
              </a:endParaRPr>
            </a:p>
          </p:txBody>
        </p:sp>
        <p:sp>
          <p:nvSpPr>
            <p:cNvPr id="33" name="TextBox 32"/>
            <p:cNvSpPr txBox="1"/>
            <p:nvPr/>
          </p:nvSpPr>
          <p:spPr>
            <a:xfrm>
              <a:off x="1841479" y="1762531"/>
              <a:ext cx="6459400" cy="654965"/>
            </a:xfrm>
            <a:prstGeom prst="rect">
              <a:avLst/>
            </a:prstGeom>
            <a:noFill/>
          </p:spPr>
          <p:txBody>
            <a:bodyPr>
              <a:spAutoFit/>
            </a:bodyPr>
            <a:lstStyle/>
            <a:p>
              <a:r>
                <a:rPr lang="zh-CN" altLang="en-US" sz="2600" b="1" dirty="0">
                  <a:solidFill>
                    <a:srgbClr val="FFFFFF"/>
                  </a:solidFill>
                  <a:latin typeface="微软雅黑" panose="020B0503020204020204" pitchFamily="34" charset="-122"/>
                  <a:ea typeface="微软雅黑" panose="020B0503020204020204" pitchFamily="34" charset="-122"/>
                </a:rPr>
                <a:t>等级保护工作实践方法</a:t>
              </a:r>
            </a:p>
          </p:txBody>
        </p:sp>
        <p:grpSp>
          <p:nvGrpSpPr>
            <p:cNvPr id="18451" name="Group 39"/>
            <p:cNvGrpSpPr>
              <a:grpSpLocks noChangeAspect="1"/>
            </p:cNvGrpSpPr>
            <p:nvPr/>
          </p:nvGrpSpPr>
          <p:grpSpPr>
            <a:xfrm>
              <a:off x="1303548" y="1851772"/>
              <a:ext cx="40831" cy="381094"/>
              <a:chOff x="-555" y="951"/>
              <a:chExt cx="33" cy="308"/>
            </a:xfrm>
          </p:grpSpPr>
          <p:sp>
            <p:nvSpPr>
              <p:cNvPr id="38" name="AutoShape 23"/>
              <p:cNvSpPr>
                <a:spLocks noChangeAspect="1" noChangeArrowheads="1"/>
              </p:cNvSpPr>
              <p:nvPr/>
            </p:nvSpPr>
            <p:spPr bwMode="auto">
              <a:xfrm>
                <a:off x="-530" y="951"/>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0" name="AutoShape 24"/>
              <p:cNvSpPr>
                <a:spLocks noChangeAspect="1" noChangeArrowheads="1"/>
              </p:cNvSpPr>
              <p:nvPr/>
            </p:nvSpPr>
            <p:spPr bwMode="auto">
              <a:xfrm>
                <a:off x="-555" y="953"/>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1" name="AutoShape 25"/>
              <p:cNvSpPr>
                <a:spLocks noChangeAspect="1" noChangeArrowheads="1"/>
              </p:cNvSpPr>
              <p:nvPr/>
            </p:nvSpPr>
            <p:spPr bwMode="auto">
              <a:xfrm>
                <a:off x="-554" y="953"/>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35" name="TextBox 34"/>
            <p:cNvSpPr txBox="1"/>
            <p:nvPr/>
          </p:nvSpPr>
          <p:spPr>
            <a:xfrm>
              <a:off x="790576" y="1773629"/>
              <a:ext cx="428627" cy="731451"/>
            </a:xfrm>
            <a:prstGeom prst="rect">
              <a:avLst/>
            </a:prstGeom>
            <a:noFill/>
          </p:spPr>
          <p:txBody>
            <a:bodyPr>
              <a:spAutoFit/>
            </a:bodyPr>
            <a:lstStyle/>
            <a:p>
              <a:pPr marR="0" algn="r" defTabSz="914400" fontAlgn="auto">
                <a:spcBef>
                  <a:spcPts val="0"/>
                </a:spcBef>
                <a:spcAft>
                  <a:spcPts val="0"/>
                </a:spcAft>
                <a:buClrTx/>
                <a:buSzTx/>
                <a:buFontTx/>
                <a:buNone/>
                <a:defRPr/>
              </a:pPr>
              <a:r>
                <a:rPr kumimoji="0" lang="en-US" altLang="zh-CN" sz="3000" kern="0" cap="none" spc="0" normalizeH="0" baseline="0" noProof="0" dirty="0">
                  <a:solidFill>
                    <a:srgbClr val="FFFFFF"/>
                  </a:solidFill>
                  <a:latin typeface="微软雅黑" panose="020B0503020204020204" pitchFamily="34" charset="-122"/>
                  <a:ea typeface="微软雅黑" panose="020B0503020204020204" pitchFamily="34" charset="-122"/>
                  <a:cs typeface="+mn-cs"/>
                </a:rPr>
                <a:t>3</a:t>
              </a:r>
              <a:endParaRPr kumimoji="0" lang="zh-CN" altLang="en-US" sz="3000" kern="0" cap="none" spc="0" normalizeH="0" baseline="0" noProof="0" dirty="0">
                <a:solidFill>
                  <a:srgbClr val="FFFFFF"/>
                </a:solidFill>
                <a:latin typeface="微软雅黑" panose="020B0503020204020204" pitchFamily="34" charset="-122"/>
                <a:ea typeface="微软雅黑" panose="020B0503020204020204" pitchFamily="34" charset="-122"/>
                <a:cs typeface="+mn-cs"/>
              </a:endParaRPr>
            </a:p>
          </p:txBody>
        </p:sp>
        <p:sp>
          <p:nvSpPr>
            <p:cNvPr id="36" name="右箭头 35"/>
            <p:cNvSpPr/>
            <p:nvPr/>
          </p:nvSpPr>
          <p:spPr>
            <a:xfrm>
              <a:off x="1400153" y="2005003"/>
              <a:ext cx="285752" cy="214314"/>
            </a:xfrm>
            <a:prstGeom prst="rightArrow">
              <a:avLst/>
            </a:prstGeom>
            <a:gradFill rotWithShape="1">
              <a:gsLst>
                <a:gs pos="0">
                  <a:srgbClr val="16297A">
                    <a:shade val="51000"/>
                    <a:satMod val="130000"/>
                  </a:srgbClr>
                </a:gs>
                <a:gs pos="80000">
                  <a:srgbClr val="16297A">
                    <a:shade val="93000"/>
                    <a:satMod val="130000"/>
                  </a:srgbClr>
                </a:gs>
                <a:gs pos="100000">
                  <a:srgbClr val="16297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4" name="Group 10"/>
          <p:cNvGrpSpPr/>
          <p:nvPr/>
        </p:nvGrpSpPr>
        <p:grpSpPr>
          <a:xfrm>
            <a:off x="1306513" y="2197100"/>
            <a:ext cx="7051675" cy="379013"/>
            <a:chOff x="240" y="75"/>
            <a:chExt cx="2736" cy="319"/>
          </a:xfrm>
        </p:grpSpPr>
        <p:sp>
          <p:nvSpPr>
            <p:cNvPr id="71" name="AutoShape 10"/>
            <p:cNvSpPr>
              <a:spLocks noChangeArrowheads="1"/>
            </p:cNvSpPr>
            <p:nvPr/>
          </p:nvSpPr>
          <p:spPr bwMode="auto">
            <a:xfrm>
              <a:off x="240" y="75"/>
              <a:ext cx="2736" cy="288"/>
            </a:xfrm>
            <a:prstGeom prst="roundRect">
              <a:avLst>
                <a:gd name="adj" fmla="val 16667"/>
              </a:avLst>
            </a:prstGeom>
            <a:gradFill rotWithShape="1">
              <a:gsLst>
                <a:gs pos="0">
                  <a:srgbClr val="E9F4C9"/>
                </a:gs>
                <a:gs pos="100000">
                  <a:srgbClr val="99CC00"/>
                </a:gs>
              </a:gsLst>
              <a:lin ang="0" scaled="1"/>
            </a:gradFill>
            <a:ln w="12700" cmpd="sng">
              <a:solidFill>
                <a:schemeClr val="tx1"/>
              </a:solidFill>
              <a:round/>
            </a:ln>
            <a:effectLst>
              <a:outerShdw blurRad="63500"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endParaRPr>
            </a:p>
          </p:txBody>
        </p:sp>
        <p:sp>
          <p:nvSpPr>
            <p:cNvPr id="18446" name="Text Box 12"/>
            <p:cNvSpPr txBox="1"/>
            <p:nvPr/>
          </p:nvSpPr>
          <p:spPr>
            <a:xfrm>
              <a:off x="486" y="84"/>
              <a:ext cx="2355" cy="310"/>
            </a:xfrm>
            <a:prstGeom prst="rect">
              <a:avLst/>
            </a:prstGeom>
            <a:noFill/>
            <a:ln w="9525">
              <a:noFill/>
            </a:ln>
          </p:spPr>
          <p:txBody>
            <a:bodyPr>
              <a:spAutoFit/>
            </a:bodyPr>
            <a:lstStyle/>
            <a:p>
              <a:r>
                <a:rPr lang="zh-CN" altLang="en-US" b="1" dirty="0">
                  <a:solidFill>
                    <a:srgbClr val="000000"/>
                  </a:solidFill>
                  <a:latin typeface="微软雅黑" panose="020B0503020204020204" pitchFamily="34" charset="-122"/>
                  <a:ea typeface="微软雅黑" panose="020B0503020204020204" pitchFamily="34" charset="-122"/>
                  <a:sym typeface="+mn-ea"/>
                </a:rPr>
                <a:t>踏石抓铁</a:t>
              </a:r>
              <a:r>
                <a:rPr lang="zh-CN" altLang="en-US" b="1" dirty="0">
                  <a:solidFill>
                    <a:srgbClr val="000000"/>
                  </a:solidFill>
                  <a:latin typeface="微软雅黑" panose="020B0503020204020204" pitchFamily="34" charset="-122"/>
                  <a:ea typeface="微软雅黑" panose="020B0503020204020204" pitchFamily="34" charset="-122"/>
                </a:rPr>
                <a:t>，建成权责明确、落细落地的管理体系</a:t>
              </a:r>
            </a:p>
          </p:txBody>
        </p:sp>
      </p:grpSp>
      <p:grpSp>
        <p:nvGrpSpPr>
          <p:cNvPr id="5" name="Group 15"/>
          <p:cNvGrpSpPr/>
          <p:nvPr/>
        </p:nvGrpSpPr>
        <p:grpSpPr>
          <a:xfrm>
            <a:off x="1306513" y="2760663"/>
            <a:ext cx="7051675" cy="382587"/>
            <a:chOff x="240" y="75"/>
            <a:chExt cx="2736" cy="320"/>
          </a:xfrm>
        </p:grpSpPr>
        <p:sp>
          <p:nvSpPr>
            <p:cNvPr id="76" name="AutoShape 15"/>
            <p:cNvSpPr>
              <a:spLocks noChangeArrowheads="1"/>
            </p:cNvSpPr>
            <p:nvPr/>
          </p:nvSpPr>
          <p:spPr bwMode="auto">
            <a:xfrm>
              <a:off x="240" y="75"/>
              <a:ext cx="2736" cy="288"/>
            </a:xfrm>
            <a:prstGeom prst="roundRect">
              <a:avLst>
                <a:gd name="adj" fmla="val 16667"/>
              </a:avLst>
            </a:prstGeom>
            <a:gradFill rotWithShape="1">
              <a:gsLst>
                <a:gs pos="0">
                  <a:srgbClr val="FFE9D4"/>
                </a:gs>
                <a:gs pos="100000">
                  <a:srgbClr val="FF9933"/>
                </a:gs>
              </a:gsLst>
              <a:lin ang="0" scaled="1"/>
            </a:gradFill>
            <a:ln w="12700" cmpd="sng">
              <a:solidFill>
                <a:schemeClr val="tx1"/>
              </a:solidFill>
              <a:round/>
            </a:ln>
            <a:effectLst>
              <a:outerShdw blurRad="63500"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endParaRPr>
            </a:p>
          </p:txBody>
        </p:sp>
        <p:sp>
          <p:nvSpPr>
            <p:cNvPr id="18444" name="Text Box 17"/>
            <p:cNvSpPr txBox="1"/>
            <p:nvPr/>
          </p:nvSpPr>
          <p:spPr>
            <a:xfrm>
              <a:off x="480" y="88"/>
              <a:ext cx="2361" cy="307"/>
            </a:xfrm>
            <a:prstGeom prst="rect">
              <a:avLst/>
            </a:prstGeom>
            <a:noFill/>
            <a:ln w="9525">
              <a:noFill/>
            </a:ln>
          </p:spPr>
          <p:txBody>
            <a:bodyPr>
              <a:spAutoFit/>
            </a:bodyPr>
            <a:lstStyle/>
            <a:p>
              <a:r>
                <a:rPr lang="zh-CN" altLang="en-US" b="1" dirty="0">
                  <a:latin typeface="微软雅黑" panose="020B0503020204020204" pitchFamily="34" charset="-122"/>
                  <a:ea typeface="微软雅黑" panose="020B0503020204020204" pitchFamily="34" charset="-122"/>
                </a:rPr>
                <a:t>固本强基，构建基于自主可控的本质安全防护</a:t>
              </a:r>
              <a:endParaRPr lang="zh-CN" altLang="en-US" b="1" dirty="0">
                <a:solidFill>
                  <a:srgbClr val="000000"/>
                </a:solidFill>
                <a:latin typeface="微软雅黑" panose="020B0503020204020204" pitchFamily="34" charset="-122"/>
                <a:ea typeface="微软雅黑" panose="020B0503020204020204" pitchFamily="34" charset="-122"/>
              </a:endParaRPr>
            </a:p>
          </p:txBody>
        </p:sp>
      </p:grpSp>
      <p:grpSp>
        <p:nvGrpSpPr>
          <p:cNvPr id="6" name="Group 25"/>
          <p:cNvGrpSpPr/>
          <p:nvPr/>
        </p:nvGrpSpPr>
        <p:grpSpPr>
          <a:xfrm>
            <a:off x="1306513" y="3344863"/>
            <a:ext cx="7051675" cy="384175"/>
            <a:chOff x="381000" y="119062"/>
            <a:chExt cx="4343400" cy="510858"/>
          </a:xfrm>
        </p:grpSpPr>
        <p:sp>
          <p:nvSpPr>
            <p:cNvPr id="34" name="AutoShape 15"/>
            <p:cNvSpPr>
              <a:spLocks noChangeArrowheads="1"/>
            </p:cNvSpPr>
            <p:nvPr/>
          </p:nvSpPr>
          <p:spPr bwMode="auto">
            <a:xfrm>
              <a:off x="381000" y="119062"/>
              <a:ext cx="4343400" cy="457342"/>
            </a:xfrm>
            <a:prstGeom prst="roundRect">
              <a:avLst>
                <a:gd name="adj" fmla="val 16667"/>
              </a:avLst>
            </a:prstGeom>
            <a:gradFill rotWithShape="1">
              <a:gsLst>
                <a:gs pos="0">
                  <a:srgbClr val="D0C2E2"/>
                </a:gs>
                <a:gs pos="50000">
                  <a:srgbClr val="E1D8EC"/>
                </a:gs>
                <a:gs pos="100000">
                  <a:srgbClr val="F0ECF5"/>
                </a:gs>
              </a:gsLst>
              <a:lin ang="0" scaled="1"/>
            </a:gradFill>
            <a:ln w="12700" cmpd="sng">
              <a:solidFill>
                <a:schemeClr val="tx1"/>
              </a:solidFill>
              <a:round/>
            </a:ln>
            <a:effectLst>
              <a:outerShdw blurRad="63500"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endParaRPr>
            </a:p>
          </p:txBody>
        </p:sp>
        <p:sp>
          <p:nvSpPr>
            <p:cNvPr id="18442" name="Text Box 17"/>
            <p:cNvSpPr txBox="1"/>
            <p:nvPr/>
          </p:nvSpPr>
          <p:spPr>
            <a:xfrm>
              <a:off x="762343" y="178170"/>
              <a:ext cx="3747918" cy="451750"/>
            </a:xfrm>
            <a:prstGeom prst="rect">
              <a:avLst/>
            </a:prstGeom>
            <a:noFill/>
            <a:ln w="9525">
              <a:noFill/>
            </a:ln>
          </p:spPr>
          <p:txBody>
            <a:bodyPr>
              <a:spAutoFit/>
            </a:bodyPr>
            <a:lstStyle/>
            <a:p>
              <a:pPr>
                <a:lnSpc>
                  <a:spcPct val="90000"/>
                </a:lnSpc>
              </a:pPr>
              <a:r>
                <a:rPr lang="zh-CN" altLang="en-US" b="1" dirty="0">
                  <a:latin typeface="微软雅黑" panose="020B0503020204020204" pitchFamily="34" charset="-122"/>
                  <a:ea typeface="微软雅黑" panose="020B0503020204020204" pitchFamily="34" charset="-122"/>
                </a:rPr>
                <a:t>协同防御，形成基于大数据的网络安全指挥系统</a:t>
              </a:r>
              <a:endParaRPr lang="en-US" altLang="en-US" b="1">
                <a:solidFill>
                  <a:srgbClr val="000000"/>
                </a:solidFill>
                <a:latin typeface="微软雅黑" panose="020B0503020204020204" pitchFamily="34" charset="-122"/>
                <a:ea typeface="微软雅黑" panose="020B0503020204020204" pitchFamily="34" charset="-122"/>
              </a:endParaRPr>
            </a:p>
          </p:txBody>
        </p:sp>
      </p:grpSp>
      <p:grpSp>
        <p:nvGrpSpPr>
          <p:cNvPr id="7" name="Group 25"/>
          <p:cNvGrpSpPr/>
          <p:nvPr/>
        </p:nvGrpSpPr>
        <p:grpSpPr>
          <a:xfrm>
            <a:off x="1306513" y="3932238"/>
            <a:ext cx="7051675" cy="384175"/>
            <a:chOff x="381000" y="119062"/>
            <a:chExt cx="4343400" cy="512234"/>
          </a:xfrm>
        </p:grpSpPr>
        <p:sp>
          <p:nvSpPr>
            <p:cNvPr id="43" name="AutoShape 15"/>
            <p:cNvSpPr>
              <a:spLocks noChangeArrowheads="1"/>
            </p:cNvSpPr>
            <p:nvPr/>
          </p:nvSpPr>
          <p:spPr bwMode="auto">
            <a:xfrm>
              <a:off x="381000" y="119062"/>
              <a:ext cx="4343400" cy="457200"/>
            </a:xfrm>
            <a:prstGeom prst="roundRect">
              <a:avLst>
                <a:gd name="adj" fmla="val 16667"/>
              </a:avLst>
            </a:prstGeom>
            <a:gradFill rotWithShape="1">
              <a:gsLst>
                <a:gs pos="0">
                  <a:srgbClr val="5E9EFF"/>
                </a:gs>
                <a:gs pos="39999">
                  <a:srgbClr val="85C2FF"/>
                </a:gs>
                <a:gs pos="70000">
                  <a:srgbClr val="C4D6EB"/>
                </a:gs>
                <a:gs pos="100000">
                  <a:srgbClr val="FFEBFA"/>
                </a:gs>
              </a:gsLst>
              <a:lin ang="0" scaled="0"/>
            </a:gradFill>
            <a:ln w="12700" cmpd="sng">
              <a:solidFill>
                <a:schemeClr val="tx1"/>
              </a:solidFill>
              <a:round/>
            </a:ln>
            <a:effectLst>
              <a:outerShdw blurRad="63500"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endParaRPr>
            </a:p>
          </p:txBody>
        </p:sp>
        <p:sp>
          <p:nvSpPr>
            <p:cNvPr id="18440" name="Text Box 17"/>
            <p:cNvSpPr txBox="1"/>
            <p:nvPr/>
          </p:nvSpPr>
          <p:spPr>
            <a:xfrm>
              <a:off x="762343" y="178329"/>
              <a:ext cx="3747918" cy="452967"/>
            </a:xfrm>
            <a:prstGeom prst="rect">
              <a:avLst/>
            </a:prstGeom>
            <a:noFill/>
            <a:ln w="9525">
              <a:noFill/>
            </a:ln>
          </p:spPr>
          <p:txBody>
            <a:bodyPr>
              <a:spAutoFit/>
            </a:bodyPr>
            <a:lstStyle/>
            <a:p>
              <a:pPr>
                <a:lnSpc>
                  <a:spcPct val="90000"/>
                </a:lnSpc>
              </a:pPr>
              <a:r>
                <a:rPr lang="zh-CN" altLang="en-US" b="1" dirty="0">
                  <a:latin typeface="微软雅黑" panose="020B0503020204020204" pitchFamily="34" charset="-122"/>
                  <a:ea typeface="微软雅黑" panose="020B0503020204020204" pitchFamily="34" charset="-122"/>
                </a:rPr>
                <a:t>主动作为，摸索新应用形态的安全防护建设</a:t>
              </a:r>
              <a:endParaRPr lang="en-US" altLang="en-US" b="1">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
                                        <p:tgtEl>
                                          <p:spTgt spid="5"/>
                                        </p:tgtEl>
                                      </p:cBhvr>
                                    </p:animEffect>
                                    <p:anim calcmode="lin" valueType="num">
                                      <p:cBhvr>
                                        <p:cTn id="14" dur="200" fill="hold"/>
                                        <p:tgtEl>
                                          <p:spTgt spid="5"/>
                                        </p:tgtEl>
                                        <p:attrNameLst>
                                          <p:attrName>ppt_x</p:attrName>
                                        </p:attrNameLst>
                                      </p:cBhvr>
                                      <p:tavLst>
                                        <p:tav tm="0">
                                          <p:val>
                                            <p:strVal val="#ppt_x"/>
                                          </p:val>
                                        </p:tav>
                                        <p:tav tm="100000">
                                          <p:val>
                                            <p:strVal val="#ppt_x"/>
                                          </p:val>
                                        </p:tav>
                                      </p:tavLst>
                                    </p:anim>
                                    <p:anim calcmode="lin" valueType="num">
                                      <p:cBhvr>
                                        <p:cTn id="15" dur="2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400"/>
                                        <p:tgtEl>
                                          <p:spTgt spid="6"/>
                                        </p:tgtEl>
                                      </p:cBhvr>
                                    </p:animEffect>
                                    <p:anim calcmode="lin" valueType="num">
                                      <p:cBhvr>
                                        <p:cTn id="20" dur="400" fill="hold"/>
                                        <p:tgtEl>
                                          <p:spTgt spid="6"/>
                                        </p:tgtEl>
                                        <p:attrNameLst>
                                          <p:attrName>ppt_x</p:attrName>
                                        </p:attrNameLst>
                                      </p:cBhvr>
                                      <p:tavLst>
                                        <p:tav tm="0">
                                          <p:val>
                                            <p:strVal val="#ppt_x"/>
                                          </p:val>
                                        </p:tav>
                                        <p:tav tm="100000">
                                          <p:val>
                                            <p:strVal val="#ppt_x"/>
                                          </p:val>
                                        </p:tav>
                                      </p:tavLst>
                                    </p:anim>
                                    <p:anim calcmode="lin" valueType="num">
                                      <p:cBhvr>
                                        <p:cTn id="21" dur="4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4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内容占位符 2"/>
          <p:cNvSpPr txBox="1"/>
          <p:nvPr/>
        </p:nvSpPr>
        <p:spPr bwMode="auto">
          <a:xfrm>
            <a:off x="457200" y="1429385"/>
            <a:ext cx="3714750" cy="2847975"/>
          </a:xfrm>
          <a:prstGeom prst="rect">
            <a:avLst/>
          </a:prstGeom>
          <a:noFill/>
          <a:ln w="9525">
            <a:noFill/>
            <a:miter lim="800000"/>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1600">
                <a:latin typeface="微软雅黑" panose="020B0503020204020204" pitchFamily="34" charset="-122"/>
                <a:ea typeface="微软雅黑" panose="020B0503020204020204" pitchFamily="34" charset="-122"/>
              </a:rPr>
              <a:t>为有效贯彻</a:t>
            </a:r>
            <a:r>
              <a:rPr lang="en-US" altLang="zh-CN" sz="1600">
                <a:latin typeface="微软雅黑" panose="020B0503020204020204" pitchFamily="34" charset="-122"/>
                <a:ea typeface="微软雅黑" panose="020B0503020204020204" pitchFamily="34" charset="-122"/>
              </a:rPr>
              <a:t>商密网建设与应用实施</a:t>
            </a:r>
            <a:r>
              <a:rPr lang="zh-CN" altLang="en-US" sz="1600">
                <a:latin typeface="微软雅黑" panose="020B0503020204020204" pitchFamily="34" charset="-122"/>
                <a:ea typeface="微软雅黑" panose="020B0503020204020204" pitchFamily="34" charset="-122"/>
              </a:rPr>
              <a:t>和安全运行的</a:t>
            </a:r>
            <a:r>
              <a:rPr lang="en-US" altLang="zh-CN" sz="1600">
                <a:latin typeface="微软雅黑" panose="020B0503020204020204" pitchFamily="34" charset="-122"/>
                <a:ea typeface="微软雅黑" panose="020B0503020204020204" pitchFamily="34" charset="-122"/>
              </a:rPr>
              <a:t>要求，</a:t>
            </a:r>
            <a:r>
              <a:rPr lang="zh-CN" altLang="en-US" sz="1600">
                <a:latin typeface="微软雅黑" panose="020B0503020204020204" pitchFamily="34" charset="-122"/>
                <a:ea typeface="微软雅黑" panose="020B0503020204020204" pitchFamily="34" charset="-122"/>
              </a:rPr>
              <a:t>集团公司颁布</a:t>
            </a:r>
            <a:r>
              <a:rPr lang="zh-CN" altLang="en-US" sz="1600" b="1">
                <a:solidFill>
                  <a:srgbClr val="FF0000"/>
                </a:solidFill>
                <a:latin typeface="微软雅黑" panose="020B0503020204020204" pitchFamily="34" charset="-122"/>
                <a:ea typeface="微软雅黑" panose="020B0503020204020204" pitchFamily="34" charset="-122"/>
              </a:rPr>
              <a:t>《商密网建设与应用实施指南指南》</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指导和规范集团公司各级单位</a:t>
            </a:r>
            <a:r>
              <a:rPr lang="zh-CN" altLang="en-US" sz="1600">
                <a:latin typeface="微软雅黑" panose="020B0503020204020204" pitchFamily="34" charset="-122"/>
                <a:ea typeface="微软雅黑" panose="020B0503020204020204" pitchFamily="34" charset="-122"/>
              </a:rPr>
              <a:t>的工作</a:t>
            </a:r>
            <a:r>
              <a:rPr lang="en-US" altLang="zh-CN" sz="1600">
                <a:latin typeface="微软雅黑" panose="020B0503020204020204" pitchFamily="34" charset="-122"/>
                <a:ea typeface="微软雅黑" panose="020B0503020204020204" pitchFamily="34" charset="-122"/>
              </a:rPr>
              <a:t>。</a:t>
            </a:r>
          </a:p>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sym typeface="+mn-ea"/>
              </a:rPr>
              <a:t>围绕 “</a:t>
            </a:r>
            <a:r>
              <a:rPr lang="zh-CN" altLang="en-US" sz="1600" b="1" dirty="0">
                <a:solidFill>
                  <a:srgbClr val="FF0000"/>
                </a:solidFill>
                <a:latin typeface="微软雅黑" panose="020B0503020204020204" pitchFamily="34" charset="-122"/>
                <a:ea typeface="微软雅黑" panose="020B0503020204020204" pitchFamily="34" charset="-122"/>
                <a:sym typeface="+mn-ea"/>
              </a:rPr>
              <a:t>建、迁、用、维</a:t>
            </a:r>
            <a:r>
              <a:rPr lang="zh-CN" altLang="en-US" sz="1600" b="1"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四个方面，规定基础设施建设、应用系统国产化迁移（建设）、应用系统使用、运行维护和安全防护的相关要求和具体工作流程方法。</a:t>
            </a:r>
            <a:endParaRPr lang="en-US" altLang="zh-CN" sz="1600">
              <a:latin typeface="微软雅黑" panose="020B0503020204020204" pitchFamily="34" charset="-122"/>
              <a:ea typeface="微软雅黑" panose="020B0503020204020204" pitchFamily="34" charset="-122"/>
            </a:endParaRPr>
          </a:p>
        </p:txBody>
      </p:sp>
      <p:sp>
        <p:nvSpPr>
          <p:cNvPr id="19463" name="Rectangle 7"/>
          <p:cNvSpPr/>
          <p:nvPr/>
        </p:nvSpPr>
        <p:spPr>
          <a:xfrm>
            <a:off x="0" y="137191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1508" name="图示 4"/>
          <p:cNvPicPr/>
          <p:nvPr/>
        </p:nvPicPr>
        <p:blipFill>
          <a:blip r:embed="rId3"/>
          <a:srcRect l="14246" r="13075"/>
          <a:stretch>
            <a:fillRect/>
          </a:stretch>
        </p:blipFill>
        <p:spPr>
          <a:xfrm>
            <a:off x="4413885" y="1908175"/>
            <a:ext cx="4438650" cy="3074988"/>
          </a:xfrm>
          <a:prstGeom prst="rect">
            <a:avLst/>
          </a:prstGeom>
          <a:noFill/>
          <a:ln w="9525">
            <a:noFill/>
          </a:ln>
        </p:spPr>
      </p:pic>
      <p:sp>
        <p:nvSpPr>
          <p:cNvPr id="2" name="五角星 1"/>
          <p:cNvSpPr/>
          <p:nvPr/>
        </p:nvSpPr>
        <p:spPr bwMode="auto">
          <a:xfrm>
            <a:off x="7404735" y="3986213"/>
            <a:ext cx="285750" cy="200025"/>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1.</a:t>
            </a:r>
            <a:r>
              <a:rPr lang="zh-CN" altLang="en-US" sz="2400" b="1" dirty="0">
                <a:solidFill>
                  <a:srgbClr val="FF0000"/>
                </a:solidFill>
                <a:latin typeface="微软雅黑" panose="020B0503020204020204" pitchFamily="34" charset="-122"/>
                <a:ea typeface="微软雅黑" panose="020B0503020204020204" pitchFamily="34" charset="-122"/>
                <a:sym typeface="+mn-ea"/>
              </a:rPr>
              <a:t>踏石抓铁，建成权责明确、落细落地的管理运行体系</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457200" y="1355725"/>
            <a:ext cx="8686800" cy="3498850"/>
          </a:xfrm>
        </p:spPr>
        <p:txBody>
          <a:bodyPr vert="horz" wrap="square" lIns="91440" tIns="45720" rIns="91440" bIns="45720" anchor="t"/>
          <a:lstStyle/>
          <a:p>
            <a:pPr marL="0" indent="342900">
              <a:lnSpc>
                <a:spcPct val="150000"/>
              </a:lnSpc>
              <a:spcBef>
                <a:spcPct val="0"/>
              </a:spcBef>
              <a:buNone/>
            </a:pPr>
            <a:r>
              <a:rPr lang="zh-CN" altLang="en-US" sz="2000" b="1">
                <a:solidFill>
                  <a:schemeClr val="tx1"/>
                </a:solidFill>
                <a:latin typeface="微软雅黑" panose="020B0503020204020204" pitchFamily="34" charset="-122"/>
                <a:ea typeface="微软雅黑" panose="020B0503020204020204" pitchFamily="34" charset="-122"/>
              </a:rPr>
              <a:t>指南中每个子项内容</a:t>
            </a:r>
            <a:r>
              <a:rPr lang="zh-CN" altLang="en-US" sz="2000" b="1" dirty="0">
                <a:solidFill>
                  <a:srgbClr val="FF0000"/>
                </a:solidFill>
                <a:latin typeface="微软雅黑" panose="020B0503020204020204" pitchFamily="34" charset="-122"/>
                <a:ea typeface="微软雅黑" panose="020B0503020204020204" pitchFamily="34" charset="-122"/>
                <a:sym typeface="+mn-ea"/>
              </a:rPr>
              <a:t>详实具体</a:t>
            </a:r>
            <a:r>
              <a:rPr lang="zh-CN" altLang="en-US" sz="2000" b="1">
                <a:solidFill>
                  <a:schemeClr val="tx1"/>
                </a:solidFill>
                <a:latin typeface="微软雅黑" panose="020B0503020204020204" pitchFamily="34" charset="-122"/>
                <a:ea typeface="微软雅黑" panose="020B0503020204020204" pitchFamily="34" charset="-122"/>
              </a:rPr>
              <a:t>，确保各级单位</a:t>
            </a:r>
            <a:r>
              <a:rPr lang="zh-CN" altLang="en-US" sz="2000" b="1">
                <a:latin typeface="微软雅黑" panose="020B0503020204020204" pitchFamily="34" charset="-122"/>
                <a:ea typeface="微软雅黑" panose="020B0503020204020204" pitchFamily="34" charset="-122"/>
                <a:sym typeface="+mn-ea"/>
              </a:rPr>
              <a:t>可执行、</a:t>
            </a:r>
            <a:r>
              <a:rPr lang="zh-CN" altLang="en-US" sz="2000" b="1">
                <a:solidFill>
                  <a:schemeClr val="tx1"/>
                </a:solidFill>
                <a:latin typeface="微软雅黑" panose="020B0503020204020204" pitchFamily="34" charset="-122"/>
                <a:ea typeface="微软雅黑" panose="020B0503020204020204" pitchFamily="34" charset="-122"/>
              </a:rPr>
              <a:t>可操作、可落地。</a:t>
            </a:r>
          </a:p>
        </p:txBody>
      </p:sp>
      <p:sp>
        <p:nvSpPr>
          <p:cNvPr id="20483" name="标题 1"/>
          <p:cNvSpPr>
            <a:spLocks noGrp="1"/>
          </p:cNvSpPr>
          <p:nvPr>
            <p:ph type="title"/>
          </p:nvPr>
        </p:nvSpPr>
        <p:spPr>
          <a:xfrm>
            <a:off x="457200" y="869950"/>
            <a:ext cx="8229600" cy="557213"/>
          </a:xfrm>
        </p:spPr>
        <p:txBody>
          <a:bodyPr vert="horz" wrap="square" lIns="91440" tIns="45720" rIns="91440" bIns="45720" anchor="ct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1.</a:t>
            </a:r>
            <a:r>
              <a:rPr lang="zh-CN" altLang="en-US" sz="2400" b="1" dirty="0">
                <a:solidFill>
                  <a:srgbClr val="FF0000"/>
                </a:solidFill>
                <a:latin typeface="微软雅黑" panose="020B0503020204020204" pitchFamily="34" charset="-122"/>
                <a:ea typeface="微软雅黑" panose="020B0503020204020204" pitchFamily="34" charset="-122"/>
                <a:sym typeface="+mn-ea"/>
              </a:rPr>
              <a:t>踏石抓铁，建成权责明确、落细落地的管理运行体系</a:t>
            </a:r>
          </a:p>
        </p:txBody>
      </p:sp>
      <p:sp>
        <p:nvSpPr>
          <p:cNvPr id="20487" name="Rectangle 7"/>
          <p:cNvSpPr/>
          <p:nvPr/>
        </p:nvSpPr>
        <p:spPr>
          <a:xfrm>
            <a:off x="0" y="13700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9698" name="矩形 7"/>
          <p:cNvSpPr/>
          <p:nvPr/>
        </p:nvSpPr>
        <p:spPr>
          <a:xfrm>
            <a:off x="508635" y="1804670"/>
            <a:ext cx="3154680" cy="2907665"/>
          </a:xfrm>
          <a:prstGeom prst="rect">
            <a:avLst/>
          </a:prstGeom>
          <a:noFill/>
          <a:ln w="9525">
            <a:noFill/>
          </a:ln>
        </p:spPr>
        <p:txBody>
          <a:bodyPr wrap="square" lIns="46525" tIns="23262" rIns="46525" bIns="23262">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539750" algn="just">
              <a:lnSpc>
                <a:spcPct val="150000"/>
              </a:lnSpc>
              <a:spcBef>
                <a:spcPct val="0"/>
              </a:spcBef>
              <a:buNone/>
            </a:pPr>
            <a:endParaRPr lang="zh-CN" altLang="en-US" sz="2400" b="1" dirty="0">
              <a:latin typeface="微软雅黑" panose="020B0503020204020204" pitchFamily="34" charset="-122"/>
            </a:endParaRPr>
          </a:p>
          <a:p>
            <a:pPr marL="0" lvl="0" indent="539750" algn="just">
              <a:lnSpc>
                <a:spcPct val="150000"/>
              </a:lnSpc>
              <a:spcBef>
                <a:spcPct val="0"/>
              </a:spcBef>
              <a:buNone/>
            </a:pPr>
            <a:r>
              <a:rPr lang="zh-CN" altLang="en-US" sz="2000" b="1" dirty="0">
                <a:latin typeface="微软雅黑" panose="020B0503020204020204" pitchFamily="34" charset="-122"/>
              </a:rPr>
              <a:t>（</a:t>
            </a:r>
            <a:r>
              <a:rPr lang="en-US" altLang="zh-CN" sz="2000" b="1" dirty="0">
                <a:latin typeface="微软雅黑" panose="020B0503020204020204" pitchFamily="34" charset="-122"/>
              </a:rPr>
              <a:t>1</a:t>
            </a:r>
            <a:r>
              <a:rPr lang="zh-CN" altLang="en-US" sz="2000" b="1" dirty="0">
                <a:latin typeface="微软雅黑" panose="020B0503020204020204" pitchFamily="34" charset="-122"/>
              </a:rPr>
              <a:t>）目标</a:t>
            </a:r>
          </a:p>
          <a:p>
            <a:pPr marL="0" lvl="0" indent="539750" algn="just">
              <a:lnSpc>
                <a:spcPct val="150000"/>
              </a:lnSpc>
              <a:spcBef>
                <a:spcPct val="0"/>
              </a:spcBef>
              <a:buNone/>
            </a:pPr>
            <a:r>
              <a:rPr lang="zh-CN" altLang="en-US" sz="2000" b="1" dirty="0">
                <a:latin typeface="微软雅黑" panose="020B0503020204020204" pitchFamily="34" charset="-122"/>
              </a:rPr>
              <a:t>（</a:t>
            </a:r>
            <a:r>
              <a:rPr lang="en-US" altLang="zh-CN" sz="2000" b="1" dirty="0">
                <a:latin typeface="微软雅黑" panose="020B0503020204020204" pitchFamily="34" charset="-122"/>
              </a:rPr>
              <a:t>2</a:t>
            </a:r>
            <a:r>
              <a:rPr lang="zh-CN" altLang="en-US" sz="2000" b="1" dirty="0">
                <a:latin typeface="微软雅黑" panose="020B0503020204020204" pitchFamily="34" charset="-122"/>
              </a:rPr>
              <a:t>）内容</a:t>
            </a:r>
          </a:p>
          <a:p>
            <a:pPr marL="0" lvl="0" indent="539750" algn="just">
              <a:lnSpc>
                <a:spcPct val="150000"/>
              </a:lnSpc>
              <a:spcBef>
                <a:spcPct val="0"/>
              </a:spcBef>
              <a:buNone/>
            </a:pPr>
            <a:r>
              <a:rPr lang="zh-CN" altLang="en-US" sz="2000" b="1" dirty="0">
                <a:latin typeface="微软雅黑" panose="020B0503020204020204" pitchFamily="34" charset="-122"/>
              </a:rPr>
              <a:t>（</a:t>
            </a:r>
            <a:r>
              <a:rPr lang="en-US" altLang="zh-CN" sz="2000" b="1" dirty="0">
                <a:latin typeface="微软雅黑" panose="020B0503020204020204" pitchFamily="34" charset="-122"/>
              </a:rPr>
              <a:t>3</a:t>
            </a:r>
            <a:r>
              <a:rPr lang="zh-CN" altLang="en-US" sz="2000" b="1" dirty="0">
                <a:latin typeface="微软雅黑" panose="020B0503020204020204" pitchFamily="34" charset="-122"/>
              </a:rPr>
              <a:t>）流程</a:t>
            </a:r>
          </a:p>
          <a:p>
            <a:pPr marL="0" lvl="0" indent="539750" algn="just">
              <a:lnSpc>
                <a:spcPct val="150000"/>
              </a:lnSpc>
              <a:spcBef>
                <a:spcPct val="0"/>
              </a:spcBef>
              <a:buNone/>
            </a:pPr>
            <a:r>
              <a:rPr lang="zh-CN" altLang="en-US" sz="2000" b="1" dirty="0">
                <a:latin typeface="微软雅黑" panose="020B0503020204020204" pitchFamily="34" charset="-122"/>
              </a:rPr>
              <a:t>（</a:t>
            </a:r>
            <a:r>
              <a:rPr lang="en-US" altLang="zh-CN" sz="2000" b="1" dirty="0">
                <a:latin typeface="微软雅黑" panose="020B0503020204020204" pitchFamily="34" charset="-122"/>
              </a:rPr>
              <a:t>4</a:t>
            </a:r>
            <a:r>
              <a:rPr lang="zh-CN" altLang="en-US" sz="2000" b="1" dirty="0">
                <a:latin typeface="微软雅黑" panose="020B0503020204020204" pitchFamily="34" charset="-122"/>
              </a:rPr>
              <a:t>）职责</a:t>
            </a:r>
            <a:endParaRPr lang="en-US" altLang="zh-CN" sz="2000" b="1" dirty="0">
              <a:latin typeface="微软雅黑" panose="020B0503020204020204" pitchFamily="34" charset="-122"/>
            </a:endParaRPr>
          </a:p>
          <a:p>
            <a:pPr marL="0" lvl="0" indent="539750" algn="just">
              <a:lnSpc>
                <a:spcPct val="150000"/>
              </a:lnSpc>
              <a:spcBef>
                <a:spcPct val="0"/>
              </a:spcBef>
              <a:buNone/>
            </a:pPr>
            <a:r>
              <a:rPr lang="zh-CN" altLang="en-US" sz="2000" b="1" dirty="0">
                <a:latin typeface="微软雅黑" panose="020B0503020204020204" pitchFamily="34" charset="-122"/>
              </a:rPr>
              <a:t>（</a:t>
            </a:r>
            <a:r>
              <a:rPr lang="en-US" altLang="zh-CN" sz="2000" b="1" dirty="0">
                <a:latin typeface="微软雅黑" panose="020B0503020204020204" pitchFamily="34" charset="-122"/>
              </a:rPr>
              <a:t>5</a:t>
            </a:r>
            <a:r>
              <a:rPr lang="zh-CN" altLang="en-US" sz="2000" b="1" dirty="0">
                <a:latin typeface="微软雅黑" panose="020B0503020204020204" pitchFamily="34" charset="-122"/>
              </a:rPr>
              <a:t>）资源</a:t>
            </a:r>
          </a:p>
        </p:txBody>
      </p:sp>
      <p:pic>
        <p:nvPicPr>
          <p:cNvPr id="15366" name="Picture 6"/>
          <p:cNvPicPr>
            <a:picLocks noChangeAspect="1" noChangeArrowheads="1"/>
          </p:cNvPicPr>
          <p:nvPr/>
        </p:nvPicPr>
        <p:blipFill>
          <a:blip r:embed="rId2"/>
          <a:srcRect/>
          <a:stretch>
            <a:fillRect/>
          </a:stretch>
        </p:blipFill>
        <p:spPr bwMode="auto">
          <a:xfrm>
            <a:off x="3376295" y="1960880"/>
            <a:ext cx="5310505" cy="3173730"/>
          </a:xfrm>
          <a:prstGeom prst="rect">
            <a:avLst/>
          </a:prstGeom>
          <a:noFill/>
          <a:ln>
            <a:noFill/>
          </a:ln>
          <a:effectLst>
            <a:prstShdw prst="shdw13" dist="53882" dir="135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457200" y="1355725"/>
            <a:ext cx="8686800" cy="3498850"/>
          </a:xfrm>
        </p:spPr>
        <p:txBody>
          <a:bodyPr vert="horz" wrap="square" lIns="91440" tIns="45720" rIns="91440" bIns="45720" anchor="t"/>
          <a:lstStyle/>
          <a:p>
            <a:pPr marL="0" indent="342900">
              <a:lnSpc>
                <a:spcPct val="150000"/>
              </a:lnSpc>
              <a:spcBef>
                <a:spcPct val="0"/>
              </a:spcBef>
              <a:buNone/>
            </a:pPr>
            <a:r>
              <a:rPr lang="en-US" altLang="zh-CN" sz="2000" b="1">
                <a:solidFill>
                  <a:schemeClr val="tx1"/>
                </a:solidFill>
                <a:latin typeface="微软雅黑" panose="020B0503020204020204" pitchFamily="34" charset="-122"/>
                <a:ea typeface="微软雅黑" panose="020B0503020204020204" pitchFamily="34" charset="-122"/>
              </a:rPr>
              <a:t>  </a:t>
            </a:r>
            <a:r>
              <a:rPr lang="zh-CN" altLang="en-US" sz="2000" b="1">
                <a:solidFill>
                  <a:schemeClr val="tx1"/>
                </a:solidFill>
                <a:latin typeface="微软雅黑" panose="020B0503020204020204" pitchFamily="34" charset="-122"/>
                <a:ea typeface="微软雅黑" panose="020B0503020204020204" pitchFamily="34" charset="-122"/>
              </a:rPr>
              <a:t>以</a:t>
            </a:r>
            <a:r>
              <a:rPr lang="zh-CN" altLang="en-US" sz="2000" b="1">
                <a:solidFill>
                  <a:srgbClr val="FF0000"/>
                </a:solidFill>
                <a:latin typeface="微软雅黑" panose="020B0503020204020204" pitchFamily="34" charset="-122"/>
                <a:ea typeface="微软雅黑" panose="020B0503020204020204" pitchFamily="34" charset="-122"/>
              </a:rPr>
              <a:t>基础设施建设</a:t>
            </a:r>
            <a:r>
              <a:rPr lang="zh-CN" altLang="en-US" sz="2000" b="1">
                <a:solidFill>
                  <a:schemeClr val="tx1"/>
                </a:solidFill>
                <a:latin typeface="微软雅黑" panose="020B0503020204020204" pitchFamily="34" charset="-122"/>
                <a:ea typeface="微软雅黑" panose="020B0503020204020204" pitchFamily="34" charset="-122"/>
              </a:rPr>
              <a:t>为例，指南规定各级用户网络的基础网络建设、终端安全防护软件部署和数字证书体系建设等内容，用于指导和规范用户单位的商密网建设与应用实施工作。</a:t>
            </a:r>
            <a:endParaRPr lang="en-US" altLang="zh-CN" sz="2000" b="1">
              <a:solidFill>
                <a:schemeClr val="tx1"/>
              </a:solidFill>
              <a:latin typeface="微软雅黑" panose="020B0503020204020204" pitchFamily="34" charset="-122"/>
              <a:ea typeface="微软雅黑" panose="020B0503020204020204" pitchFamily="34" charset="-122"/>
            </a:endParaRPr>
          </a:p>
        </p:txBody>
      </p:sp>
      <p:sp>
        <p:nvSpPr>
          <p:cNvPr id="20483" name="标题 1"/>
          <p:cNvSpPr>
            <a:spLocks noGrp="1"/>
          </p:cNvSpPr>
          <p:nvPr>
            <p:ph type="title"/>
          </p:nvPr>
        </p:nvSpPr>
        <p:spPr>
          <a:xfrm>
            <a:off x="457200" y="869950"/>
            <a:ext cx="8229600" cy="557213"/>
          </a:xfrm>
        </p:spPr>
        <p:txBody>
          <a:bodyPr vert="horz" wrap="square" lIns="91440" tIns="45720" rIns="91440" bIns="45720" anchor="ct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1.</a:t>
            </a:r>
            <a:r>
              <a:rPr lang="zh-CN" altLang="en-US" sz="2400" b="1" dirty="0">
                <a:solidFill>
                  <a:srgbClr val="FF0000"/>
                </a:solidFill>
                <a:latin typeface="微软雅黑" panose="020B0503020204020204" pitchFamily="34" charset="-122"/>
                <a:ea typeface="微软雅黑" panose="020B0503020204020204" pitchFamily="34" charset="-122"/>
                <a:sym typeface="+mn-ea"/>
              </a:rPr>
              <a:t>踏石抓铁，建成权责明确、落细落地的管理运行体系</a:t>
            </a:r>
          </a:p>
        </p:txBody>
      </p:sp>
      <p:sp>
        <p:nvSpPr>
          <p:cNvPr id="20487" name="Rectangle 7"/>
          <p:cNvSpPr/>
          <p:nvPr/>
        </p:nvSpPr>
        <p:spPr>
          <a:xfrm>
            <a:off x="0" y="13700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8" name="矩形 7"/>
          <p:cNvSpPr/>
          <p:nvPr/>
        </p:nvSpPr>
        <p:spPr>
          <a:xfrm>
            <a:off x="-130810" y="2298065"/>
            <a:ext cx="8812530" cy="2553970"/>
          </a:xfrm>
          <a:prstGeom prst="rect">
            <a:avLst/>
          </a:prstGeom>
        </p:spPr>
        <p:txBody>
          <a:bodyPr wrap="square" lIns="46525" tIns="23262" rIns="46525" bIns="23262">
            <a:spAutoFit/>
          </a:bodyPr>
          <a:lstStyle/>
          <a:p>
            <a:pPr marL="0" marR="0" lvl="0" indent="539750" algn="just" defTabSz="914400" rtl="0" eaLnBrk="0" fontAlgn="base" latinLnBrk="0" hangingPunct="0">
              <a:lnSpc>
                <a:spcPct val="14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审批、备案流程；</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网络结构要求</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IP</a:t>
            </a: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18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要求</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VPN</a:t>
            </a: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加密机部署要求</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终端安全产品部署和策略配置要求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457200" y="1355725"/>
            <a:ext cx="8686800" cy="3498850"/>
          </a:xfrm>
        </p:spPr>
        <p:txBody>
          <a:bodyPr vert="horz" wrap="square" lIns="91440" tIns="45720" rIns="91440" bIns="45720" anchor="t"/>
          <a:lstStyle/>
          <a:p>
            <a:pPr marL="0" indent="342900">
              <a:lnSpc>
                <a:spcPct val="150000"/>
              </a:lnSpc>
              <a:spcBef>
                <a:spcPct val="0"/>
              </a:spcBef>
              <a:buNone/>
            </a:pPr>
            <a:r>
              <a:rPr lang="en-US" altLang="zh-CN" sz="2000" b="1">
                <a:solidFill>
                  <a:schemeClr val="tx1"/>
                </a:solidFill>
                <a:latin typeface="微软雅黑" panose="020B0503020204020204" pitchFamily="34" charset="-122"/>
                <a:ea typeface="微软雅黑" panose="020B0503020204020204" pitchFamily="34" charset="-122"/>
              </a:rPr>
              <a:t>  </a:t>
            </a:r>
            <a:r>
              <a:rPr lang="zh-CN" altLang="en-US" sz="2000" b="1">
                <a:solidFill>
                  <a:schemeClr val="tx1"/>
                </a:solidFill>
                <a:latin typeface="微软雅黑" panose="020B0503020204020204" pitchFamily="34" charset="-122"/>
                <a:ea typeface="微软雅黑" panose="020B0503020204020204" pitchFamily="34" charset="-122"/>
              </a:rPr>
              <a:t>以</a:t>
            </a:r>
            <a:r>
              <a:rPr lang="zh-CN" altLang="en-US" sz="2000" b="1">
                <a:solidFill>
                  <a:srgbClr val="FF0000"/>
                </a:solidFill>
                <a:latin typeface="微软雅黑" panose="020B0503020204020204" pitchFamily="34" charset="-122"/>
                <a:ea typeface="微软雅黑" panose="020B0503020204020204" pitchFamily="34" charset="-122"/>
              </a:rPr>
              <a:t>安全防护</a:t>
            </a:r>
            <a:r>
              <a:rPr lang="zh-CN" altLang="en-US" sz="2000" b="1">
                <a:solidFill>
                  <a:schemeClr val="tx1"/>
                </a:solidFill>
                <a:latin typeface="微软雅黑" panose="020B0503020204020204" pitchFamily="34" charset="-122"/>
                <a:ea typeface="微软雅黑" panose="020B0503020204020204" pitchFamily="34" charset="-122"/>
              </a:rPr>
              <a:t>为例，指南规定用户单位汇聚节点的重要应用系统应根据  国家等级保护定级指南，确定网络安全保护等级，主要包括四类：</a:t>
            </a:r>
          </a:p>
        </p:txBody>
      </p:sp>
      <p:sp>
        <p:nvSpPr>
          <p:cNvPr id="20483" name="标题 1"/>
          <p:cNvSpPr>
            <a:spLocks noGrp="1"/>
          </p:cNvSpPr>
          <p:nvPr>
            <p:ph type="title"/>
          </p:nvPr>
        </p:nvSpPr>
        <p:spPr>
          <a:xfrm>
            <a:off x="457200" y="869950"/>
            <a:ext cx="8229600" cy="557213"/>
          </a:xfrm>
        </p:spPr>
        <p:txBody>
          <a:bodyPr vert="horz" wrap="square" lIns="91440" tIns="45720" rIns="91440" bIns="45720" anchor="ct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1.</a:t>
            </a:r>
            <a:r>
              <a:rPr lang="zh-CN" altLang="en-US" sz="2400" b="1" dirty="0">
                <a:solidFill>
                  <a:srgbClr val="FF0000"/>
                </a:solidFill>
                <a:latin typeface="微软雅黑" panose="020B0503020204020204" pitchFamily="34" charset="-122"/>
                <a:ea typeface="微软雅黑" panose="020B0503020204020204" pitchFamily="34" charset="-122"/>
                <a:sym typeface="+mn-ea"/>
              </a:rPr>
              <a:t>踏石抓铁，建成权责明确、落细落地的管理运行体系</a:t>
            </a:r>
          </a:p>
        </p:txBody>
      </p:sp>
      <p:sp>
        <p:nvSpPr>
          <p:cNvPr id="20487" name="Rectangle 7"/>
          <p:cNvSpPr/>
          <p:nvPr/>
        </p:nvSpPr>
        <p:spPr>
          <a:xfrm>
            <a:off x="0" y="13700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8" name="矩形 7"/>
          <p:cNvSpPr/>
          <p:nvPr/>
        </p:nvSpPr>
        <p:spPr>
          <a:xfrm>
            <a:off x="-374650" y="2000885"/>
            <a:ext cx="8812530" cy="2553970"/>
          </a:xfrm>
          <a:prstGeom prst="rect">
            <a:avLst/>
          </a:prstGeom>
        </p:spPr>
        <p:txBody>
          <a:bodyPr wrap="square" lIns="46525" tIns="23262" rIns="46525" bIns="23262">
            <a:spAutoFit/>
          </a:bodyPr>
          <a:lstStyle/>
          <a:p>
            <a:pPr marL="0" marR="0" lvl="0" indent="539750" algn="just" defTabSz="914400" rtl="0" eaLnBrk="0" fontAlgn="base" latinLnBrk="0" hangingPunct="0">
              <a:lnSpc>
                <a:spcPct val="14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①第一类：没有本地汇聚节点，只有接入终端；或者本地汇聚节点仅部署虚拟化系统等支撑类系统；</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②第二类：本地汇聚节点仅部署等级保护一级的应用系统；</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③第三类：本地汇聚节点仅部署等级保护二级及以下的应用系统；</a:t>
            </a:r>
          </a:p>
          <a:p>
            <a:pPr marL="990600" marR="0" lvl="0" indent="276225" algn="just"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④第四类：本地汇聚节点仅部署等级保护三级及以下的应用系统。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45"/>
          <p:cNvGrpSpPr/>
          <p:nvPr/>
        </p:nvGrpSpPr>
        <p:grpSpPr>
          <a:xfrm>
            <a:off x="793750" y="2216150"/>
            <a:ext cx="7715250" cy="635000"/>
            <a:chOff x="790569" y="2601913"/>
            <a:chExt cx="7715256" cy="844324"/>
          </a:xfrm>
        </p:grpSpPr>
        <p:sp>
          <p:nvSpPr>
            <p:cNvPr id="5" name="圆角矩形 4"/>
            <p:cNvSpPr/>
            <p:nvPr/>
          </p:nvSpPr>
          <p:spPr>
            <a:xfrm>
              <a:off x="1706557" y="2601913"/>
              <a:ext cx="6799268" cy="714377"/>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5170" name="TextBox 64"/>
            <p:cNvSpPr txBox="1"/>
            <p:nvPr/>
          </p:nvSpPr>
          <p:spPr>
            <a:xfrm>
              <a:off x="1857370" y="2686345"/>
              <a:ext cx="6357942" cy="653507"/>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开展等保建设工作思路</a:t>
              </a:r>
            </a:p>
          </p:txBody>
        </p:sp>
        <p:grpSp>
          <p:nvGrpSpPr>
            <p:cNvPr id="5171" name="Group 39"/>
            <p:cNvGrpSpPr>
              <a:grpSpLocks noChangeAspect="1"/>
            </p:cNvGrpSpPr>
            <p:nvPr/>
          </p:nvGrpSpPr>
          <p:grpSpPr>
            <a:xfrm>
              <a:off x="1303544" y="2795986"/>
              <a:ext cx="40832" cy="378619"/>
              <a:chOff x="-555" y="952"/>
              <a:chExt cx="33" cy="306"/>
            </a:xfrm>
          </p:grpSpPr>
          <p:sp>
            <p:nvSpPr>
              <p:cNvPr id="10" name="AutoShape 23"/>
              <p:cNvSpPr>
                <a:spLocks noChangeAspect="1" noChangeArrowheads="1"/>
              </p:cNvSpPr>
              <p:nvPr/>
            </p:nvSpPr>
            <p:spPr bwMode="auto">
              <a:xfrm>
                <a:off x="-530" y="952"/>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1" name="AutoShape 24"/>
              <p:cNvSpPr>
                <a:spLocks noChangeAspect="1" noChangeArrowheads="1"/>
              </p:cNvSpPr>
              <p:nvPr/>
            </p:nvSpPr>
            <p:spPr bwMode="auto">
              <a:xfrm>
                <a:off x="-555" y="952"/>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2" name="AutoShape 25"/>
              <p:cNvSpPr>
                <a:spLocks noChangeAspect="1" noChangeArrowheads="1"/>
              </p:cNvSpPr>
              <p:nvPr/>
            </p:nvSpPr>
            <p:spPr bwMode="auto">
              <a:xfrm>
                <a:off x="-554" y="952"/>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5172" name="TextBox 77"/>
            <p:cNvSpPr txBox="1"/>
            <p:nvPr/>
          </p:nvSpPr>
          <p:spPr>
            <a:xfrm>
              <a:off x="790569" y="2715897"/>
              <a:ext cx="428625" cy="730340"/>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2</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14" name="右箭头 13"/>
            <p:cNvSpPr/>
            <p:nvPr/>
          </p:nvSpPr>
          <p:spPr>
            <a:xfrm>
              <a:off x="1400152" y="2900372"/>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5123" name="组合 46"/>
          <p:cNvGrpSpPr/>
          <p:nvPr/>
        </p:nvGrpSpPr>
        <p:grpSpPr>
          <a:xfrm>
            <a:off x="793750" y="3122613"/>
            <a:ext cx="7715250" cy="635000"/>
            <a:chOff x="790569" y="3597275"/>
            <a:chExt cx="7715256" cy="846660"/>
          </a:xfrm>
        </p:grpSpPr>
        <p:sp>
          <p:nvSpPr>
            <p:cNvPr id="7" name="圆角矩形 6"/>
            <p:cNvSpPr/>
            <p:nvPr/>
          </p:nvSpPr>
          <p:spPr>
            <a:xfrm>
              <a:off x="1706557" y="3597275"/>
              <a:ext cx="6799268" cy="714369"/>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5160" name="TextBox 66"/>
            <p:cNvSpPr txBox="1"/>
            <p:nvPr/>
          </p:nvSpPr>
          <p:spPr>
            <a:xfrm>
              <a:off x="1857370" y="3681941"/>
              <a:ext cx="6357942" cy="651928"/>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等保建设工作实践方法</a:t>
              </a:r>
            </a:p>
          </p:txBody>
        </p:sp>
        <p:grpSp>
          <p:nvGrpSpPr>
            <p:cNvPr id="5161" name="Group 39"/>
            <p:cNvGrpSpPr>
              <a:grpSpLocks noChangeAspect="1"/>
            </p:cNvGrpSpPr>
            <p:nvPr/>
          </p:nvGrpSpPr>
          <p:grpSpPr>
            <a:xfrm>
              <a:off x="1303544" y="3790105"/>
              <a:ext cx="40832" cy="381093"/>
              <a:chOff x="-555" y="951"/>
              <a:chExt cx="33" cy="308"/>
            </a:xfrm>
          </p:grpSpPr>
          <p:sp>
            <p:nvSpPr>
              <p:cNvPr id="16"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7"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8"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5162" name="TextBox 83"/>
            <p:cNvSpPr txBox="1"/>
            <p:nvPr/>
          </p:nvSpPr>
          <p:spPr>
            <a:xfrm>
              <a:off x="790569" y="3711574"/>
              <a:ext cx="428625" cy="732361"/>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3</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20" name="右箭头 19"/>
            <p:cNvSpPr/>
            <p:nvPr/>
          </p:nvSpPr>
          <p:spPr>
            <a:xfrm>
              <a:off x="1408090" y="3895745"/>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5124" name="组合 47"/>
          <p:cNvGrpSpPr/>
          <p:nvPr/>
        </p:nvGrpSpPr>
        <p:grpSpPr>
          <a:xfrm>
            <a:off x="793750" y="4029075"/>
            <a:ext cx="7715250" cy="635000"/>
            <a:chOff x="790569" y="4573588"/>
            <a:chExt cx="7715256" cy="846669"/>
          </a:xfrm>
        </p:grpSpPr>
        <p:sp>
          <p:nvSpPr>
            <p:cNvPr id="21" name="圆角矩形 20"/>
            <p:cNvSpPr/>
            <p:nvPr/>
          </p:nvSpPr>
          <p:spPr>
            <a:xfrm>
              <a:off x="1706557" y="4573588"/>
              <a:ext cx="6799268" cy="714377"/>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5150" name="TextBox 94"/>
            <p:cNvSpPr txBox="1"/>
            <p:nvPr/>
          </p:nvSpPr>
          <p:spPr>
            <a:xfrm>
              <a:off x="1857370" y="4658255"/>
              <a:ext cx="6357942" cy="655322"/>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工作展望</a:t>
              </a:r>
            </a:p>
          </p:txBody>
        </p:sp>
        <p:grpSp>
          <p:nvGrpSpPr>
            <p:cNvPr id="5151" name="Group 39"/>
            <p:cNvGrpSpPr>
              <a:grpSpLocks noChangeAspect="1"/>
            </p:cNvGrpSpPr>
            <p:nvPr/>
          </p:nvGrpSpPr>
          <p:grpSpPr>
            <a:xfrm>
              <a:off x="1303544" y="4766423"/>
              <a:ext cx="40832" cy="381095"/>
              <a:chOff x="-555" y="951"/>
              <a:chExt cx="33" cy="308"/>
            </a:xfrm>
          </p:grpSpPr>
          <p:sp>
            <p:nvSpPr>
              <p:cNvPr id="26"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27"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28"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5152" name="TextBox 101"/>
            <p:cNvSpPr txBox="1"/>
            <p:nvPr/>
          </p:nvSpPr>
          <p:spPr>
            <a:xfrm>
              <a:off x="790569" y="4687888"/>
              <a:ext cx="428625" cy="732369"/>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4</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30" name="右箭头 29"/>
            <p:cNvSpPr/>
            <p:nvPr/>
          </p:nvSpPr>
          <p:spPr>
            <a:xfrm>
              <a:off x="1409677" y="4872047"/>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5125" name="组合 45"/>
          <p:cNvGrpSpPr/>
          <p:nvPr/>
        </p:nvGrpSpPr>
        <p:grpSpPr>
          <a:xfrm>
            <a:off x="793750" y="1309688"/>
            <a:ext cx="7715250" cy="635000"/>
            <a:chOff x="790569" y="2601913"/>
            <a:chExt cx="7715256" cy="846669"/>
          </a:xfrm>
        </p:grpSpPr>
        <p:sp>
          <p:nvSpPr>
            <p:cNvPr id="45" name="圆角矩形 44"/>
            <p:cNvSpPr/>
            <p:nvPr/>
          </p:nvSpPr>
          <p:spPr>
            <a:xfrm>
              <a:off x="1706557" y="2601913"/>
              <a:ext cx="6799268" cy="714377"/>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5140" name="TextBox 64"/>
            <p:cNvSpPr txBox="1"/>
            <p:nvPr/>
          </p:nvSpPr>
          <p:spPr>
            <a:xfrm>
              <a:off x="1857370" y="2686580"/>
              <a:ext cx="6357942" cy="732369"/>
            </a:xfrm>
            <a:prstGeom prst="rect">
              <a:avLst/>
            </a:prstGeom>
            <a:noFill/>
            <a:ln w="9525">
              <a:noFill/>
            </a:ln>
          </p:spPr>
          <p:txBody>
            <a:bodyPr>
              <a:spAutoFit/>
            </a:bodyPr>
            <a:lstStyle/>
            <a:p>
              <a:r>
                <a:rPr lang="zh-CN" altLang="en-US" sz="3000" b="1" dirty="0">
                  <a:solidFill>
                    <a:srgbClr val="00B0F0"/>
                  </a:solidFill>
                  <a:latin typeface="微软雅黑" panose="020B0503020204020204" pitchFamily="34" charset="-122"/>
                  <a:ea typeface="微软雅黑" panose="020B0503020204020204" pitchFamily="34" charset="-122"/>
                </a:rPr>
                <a:t>基本情况</a:t>
              </a:r>
            </a:p>
          </p:txBody>
        </p:sp>
        <p:grpSp>
          <p:nvGrpSpPr>
            <p:cNvPr id="5141" name="Group 39"/>
            <p:cNvGrpSpPr>
              <a:grpSpLocks noChangeAspect="1"/>
            </p:cNvGrpSpPr>
            <p:nvPr/>
          </p:nvGrpSpPr>
          <p:grpSpPr>
            <a:xfrm>
              <a:off x="1303544" y="2794748"/>
              <a:ext cx="40832" cy="381095"/>
              <a:chOff x="-555" y="951"/>
              <a:chExt cx="33" cy="308"/>
            </a:xfrm>
          </p:grpSpPr>
          <p:sp>
            <p:nvSpPr>
              <p:cNvPr id="50"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51"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52"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5142" name="TextBox 77"/>
            <p:cNvSpPr txBox="1"/>
            <p:nvPr/>
          </p:nvSpPr>
          <p:spPr>
            <a:xfrm>
              <a:off x="790569" y="2716213"/>
              <a:ext cx="428625" cy="732369"/>
            </a:xfrm>
            <a:prstGeom prst="rect">
              <a:avLst/>
            </a:prstGeom>
            <a:noFill/>
            <a:ln w="9525">
              <a:noFill/>
            </a:ln>
          </p:spPr>
          <p:txBody>
            <a:bodyPr>
              <a:spAutoFit/>
            </a:bodyPr>
            <a:lstStyle/>
            <a:p>
              <a:pPr algn="r"/>
              <a:r>
                <a:rPr lang="en-US" altLang="zh-CN" sz="3000">
                  <a:latin typeface="微软雅黑" panose="020B0503020204020204" pitchFamily="34" charset="-122"/>
                  <a:ea typeface="微软雅黑" panose="020B0503020204020204" pitchFamily="34" charset="-122"/>
                </a:rPr>
                <a:t>1</a:t>
              </a:r>
              <a:endParaRPr lang="zh-CN" altLang="en-US" sz="3000" dirty="0">
                <a:latin typeface="微软雅黑" panose="020B0503020204020204" pitchFamily="34" charset="-122"/>
                <a:ea typeface="微软雅黑" panose="020B0503020204020204" pitchFamily="34" charset="-122"/>
              </a:endParaRPr>
            </a:p>
          </p:txBody>
        </p:sp>
        <p:sp>
          <p:nvSpPr>
            <p:cNvPr id="49" name="右箭头 48"/>
            <p:cNvSpPr/>
            <p:nvPr/>
          </p:nvSpPr>
          <p:spPr>
            <a:xfrm>
              <a:off x="1400152" y="2900372"/>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5126" name="组合 44"/>
          <p:cNvGrpSpPr/>
          <p:nvPr/>
        </p:nvGrpSpPr>
        <p:grpSpPr>
          <a:xfrm>
            <a:off x="804863" y="1276350"/>
            <a:ext cx="7772400" cy="647700"/>
            <a:chOff x="790576" y="1641985"/>
            <a:chExt cx="7772044" cy="863111"/>
          </a:xfrm>
        </p:grpSpPr>
        <p:sp>
          <p:nvSpPr>
            <p:cNvPr id="32" name="圆角矩形 31"/>
            <p:cNvSpPr/>
            <p:nvPr/>
          </p:nvSpPr>
          <p:spPr>
            <a:xfrm>
              <a:off x="1706542" y="1677975"/>
              <a:ext cx="6799310" cy="714380"/>
            </a:xfrm>
            <a:prstGeom prst="round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mn-ea"/>
                <a:cs typeface="+mn-cs"/>
              </a:endParaRPr>
            </a:p>
          </p:txBody>
        </p:sp>
        <p:sp>
          <p:nvSpPr>
            <p:cNvPr id="33" name="TextBox 32"/>
            <p:cNvSpPr txBox="1"/>
            <p:nvPr/>
          </p:nvSpPr>
          <p:spPr>
            <a:xfrm>
              <a:off x="1841453" y="1762567"/>
              <a:ext cx="6459241" cy="651564"/>
            </a:xfrm>
            <a:prstGeom prst="rect">
              <a:avLst/>
            </a:prstGeom>
            <a:noFill/>
          </p:spPr>
          <p:txBody>
            <a:bodyPr>
              <a:spAutoFit/>
            </a:bodyPr>
            <a:lstStyle/>
            <a:p>
              <a:r>
                <a:rPr lang="zh-CN" altLang="en-US" sz="2600" b="1" dirty="0">
                  <a:solidFill>
                    <a:srgbClr val="FFFFFF"/>
                  </a:solidFill>
                  <a:latin typeface="微软雅黑" panose="020B0503020204020204" pitchFamily="34" charset="-122"/>
                  <a:ea typeface="微软雅黑" panose="020B0503020204020204" pitchFamily="34" charset="-122"/>
                </a:rPr>
                <a:t>基本情况</a:t>
              </a:r>
            </a:p>
          </p:txBody>
        </p:sp>
        <p:grpSp>
          <p:nvGrpSpPr>
            <p:cNvPr id="5131" name="Group 39"/>
            <p:cNvGrpSpPr>
              <a:grpSpLocks noChangeAspect="1"/>
            </p:cNvGrpSpPr>
            <p:nvPr/>
          </p:nvGrpSpPr>
          <p:grpSpPr>
            <a:xfrm>
              <a:off x="1293649" y="1854247"/>
              <a:ext cx="43307" cy="378619"/>
              <a:chOff x="-563" y="953"/>
              <a:chExt cx="35" cy="306"/>
            </a:xfrm>
          </p:grpSpPr>
          <p:sp>
            <p:nvSpPr>
              <p:cNvPr id="38" name="AutoShape 23"/>
              <p:cNvSpPr>
                <a:spLocks noChangeAspect="1" noChangeArrowheads="1"/>
              </p:cNvSpPr>
              <p:nvPr/>
            </p:nvSpPr>
            <p:spPr bwMode="auto">
              <a:xfrm>
                <a:off x="-536" y="953"/>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0" name="AutoShape 24"/>
              <p:cNvSpPr>
                <a:spLocks noChangeAspect="1" noChangeArrowheads="1"/>
              </p:cNvSpPr>
              <p:nvPr/>
            </p:nvSpPr>
            <p:spPr bwMode="auto">
              <a:xfrm>
                <a:off x="-563" y="953"/>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1" name="AutoShape 25"/>
              <p:cNvSpPr>
                <a:spLocks noChangeAspect="1" noChangeArrowheads="1"/>
              </p:cNvSpPr>
              <p:nvPr/>
            </p:nvSpPr>
            <p:spPr bwMode="auto">
              <a:xfrm>
                <a:off x="-562" y="953"/>
                <a:ext cx="8" cy="304"/>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35" name="TextBox 34"/>
            <p:cNvSpPr txBox="1"/>
            <p:nvPr/>
          </p:nvSpPr>
          <p:spPr>
            <a:xfrm>
              <a:off x="790576" y="1773105"/>
              <a:ext cx="428616" cy="731991"/>
            </a:xfrm>
            <a:prstGeom prst="rect">
              <a:avLst/>
            </a:prstGeom>
            <a:noFill/>
          </p:spPr>
          <p:txBody>
            <a:bodyPr>
              <a:spAutoFit/>
            </a:bodyPr>
            <a:lstStyle/>
            <a:p>
              <a:pPr algn="r"/>
              <a:endParaRPr lang="zh-CN" altLang="en-US" sz="3000" dirty="0">
                <a:solidFill>
                  <a:srgbClr val="FFFFFF"/>
                </a:solidFill>
                <a:latin typeface="微软雅黑" panose="020B0503020204020204" pitchFamily="34" charset="-122"/>
                <a:ea typeface="微软雅黑" panose="020B0503020204020204" pitchFamily="34" charset="-122"/>
              </a:endParaRPr>
            </a:p>
          </p:txBody>
        </p:sp>
        <p:sp>
          <p:nvSpPr>
            <p:cNvPr id="36" name="右箭头 35"/>
            <p:cNvSpPr/>
            <p:nvPr/>
          </p:nvSpPr>
          <p:spPr>
            <a:xfrm>
              <a:off x="1400153" y="2005003"/>
              <a:ext cx="285752" cy="214314"/>
            </a:xfrm>
            <a:prstGeom prst="rightArrow">
              <a:avLst/>
            </a:prstGeom>
            <a:gradFill rotWithShape="1">
              <a:gsLst>
                <a:gs pos="0">
                  <a:srgbClr val="16297A">
                    <a:shade val="51000"/>
                    <a:satMod val="130000"/>
                  </a:srgbClr>
                </a:gs>
                <a:gs pos="80000">
                  <a:srgbClr val="16297A">
                    <a:shade val="93000"/>
                    <a:satMod val="130000"/>
                  </a:srgbClr>
                </a:gs>
                <a:gs pos="100000">
                  <a:srgbClr val="16297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457200" y="1355725"/>
            <a:ext cx="8686800" cy="3498850"/>
          </a:xfrm>
        </p:spPr>
        <p:txBody>
          <a:bodyPr vert="horz" wrap="square" lIns="91440" tIns="45720" rIns="91440" bIns="45720" anchor="t"/>
          <a:lstStyle/>
          <a:p>
            <a:pPr marL="0" indent="342900">
              <a:lnSpc>
                <a:spcPct val="150000"/>
              </a:lnSpc>
              <a:spcBef>
                <a:spcPct val="0"/>
              </a:spcBef>
              <a:buNone/>
            </a:pPr>
            <a:r>
              <a:rPr lang="en-US" altLang="zh-CN" sz="2000" b="1">
                <a:solidFill>
                  <a:schemeClr val="tx1"/>
                </a:solidFill>
                <a:latin typeface="微软雅黑" panose="020B0503020204020204" pitchFamily="34" charset="-122"/>
                <a:ea typeface="微软雅黑" panose="020B0503020204020204" pitchFamily="34" charset="-122"/>
              </a:rPr>
              <a:t>  </a:t>
            </a:r>
            <a:r>
              <a:rPr lang="zh-CN" altLang="en-US" sz="2000" b="1">
                <a:solidFill>
                  <a:schemeClr val="tx1"/>
                </a:solidFill>
                <a:latin typeface="微软雅黑" panose="020B0503020204020204" pitchFamily="34" charset="-122"/>
                <a:ea typeface="微软雅黑" panose="020B0503020204020204" pitchFamily="34" charset="-122"/>
              </a:rPr>
              <a:t>以</a:t>
            </a:r>
            <a:r>
              <a:rPr lang="zh-CN" altLang="en-US" sz="2000" b="1">
                <a:solidFill>
                  <a:srgbClr val="FF0000"/>
                </a:solidFill>
                <a:latin typeface="微软雅黑" panose="020B0503020204020204" pitchFamily="34" charset="-122"/>
                <a:ea typeface="微软雅黑" panose="020B0503020204020204" pitchFamily="34" charset="-122"/>
              </a:rPr>
              <a:t>运行维护</a:t>
            </a:r>
            <a:r>
              <a:rPr lang="zh-CN" altLang="en-US" sz="2000" b="1">
                <a:solidFill>
                  <a:schemeClr val="tx1"/>
                </a:solidFill>
                <a:latin typeface="微软雅黑" panose="020B0503020204020204" pitchFamily="34" charset="-122"/>
                <a:ea typeface="微软雅黑" panose="020B0503020204020204" pitchFamily="34" charset="-122"/>
              </a:rPr>
              <a:t>为例，指南明确了商密网运维中心统一提供的服务内容、服务方式、以及服务质量。</a:t>
            </a:r>
          </a:p>
        </p:txBody>
      </p:sp>
      <p:sp>
        <p:nvSpPr>
          <p:cNvPr id="20483" name="标题 1"/>
          <p:cNvSpPr>
            <a:spLocks noGrp="1"/>
          </p:cNvSpPr>
          <p:nvPr>
            <p:ph type="title"/>
          </p:nvPr>
        </p:nvSpPr>
        <p:spPr>
          <a:xfrm>
            <a:off x="457200" y="869950"/>
            <a:ext cx="8229600" cy="557213"/>
          </a:xfrm>
        </p:spPr>
        <p:txBody>
          <a:bodyPr vert="horz" wrap="square" lIns="91440" tIns="45720" rIns="91440" bIns="45720" anchor="ct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1.</a:t>
            </a:r>
            <a:r>
              <a:rPr lang="zh-CN" altLang="en-US" sz="2400" b="1" dirty="0">
                <a:solidFill>
                  <a:srgbClr val="FF0000"/>
                </a:solidFill>
                <a:latin typeface="微软雅黑" panose="020B0503020204020204" pitchFamily="34" charset="-122"/>
                <a:ea typeface="微软雅黑" panose="020B0503020204020204" pitchFamily="34" charset="-122"/>
                <a:sym typeface="+mn-ea"/>
              </a:rPr>
              <a:t>踏石抓铁，建成权责明确、落细落地的管理运行体系</a:t>
            </a:r>
          </a:p>
        </p:txBody>
      </p:sp>
      <p:sp>
        <p:nvSpPr>
          <p:cNvPr id="20487" name="Rectangle 7"/>
          <p:cNvSpPr/>
          <p:nvPr/>
        </p:nvSpPr>
        <p:spPr>
          <a:xfrm>
            <a:off x="0" y="13700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 name="图片 4"/>
          <p:cNvPicPr>
            <a:picLocks noChangeAspect="1"/>
          </p:cNvPicPr>
          <p:nvPr/>
        </p:nvPicPr>
        <p:blipFill>
          <a:blip r:embed="rId2"/>
          <a:stretch>
            <a:fillRect/>
          </a:stretch>
        </p:blipFill>
        <p:spPr>
          <a:xfrm>
            <a:off x="1339850" y="2471420"/>
            <a:ext cx="6209030" cy="2618105"/>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457200" y="1335088"/>
            <a:ext cx="8356600" cy="3498850"/>
          </a:xfrm>
        </p:spPr>
        <p:txBody>
          <a:bodyPr vert="horz" wrap="square" lIns="91440" tIns="45720" rIns="91440" bIns="45720" anchor="t"/>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6" name="内容占位符 2"/>
          <p:cNvSpPr txBox="1"/>
          <p:nvPr/>
        </p:nvSpPr>
        <p:spPr bwMode="auto">
          <a:xfrm>
            <a:off x="5276850" y="1897063"/>
            <a:ext cx="3714750" cy="2360613"/>
          </a:xfrm>
          <a:prstGeom prst="rect">
            <a:avLst/>
          </a:prstGeom>
          <a:noFill/>
          <a:ln w="9525">
            <a:noFill/>
            <a:miter lim="800000"/>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zh-CN" sz="1600" dirty="0">
                <a:latin typeface="微软雅黑" panose="020B0503020204020204" pitchFamily="34" charset="-122"/>
                <a:ea typeface="微软雅黑" panose="020B0503020204020204" pitchFamily="34" charset="-122"/>
              </a:rPr>
              <a:t>运用基础软硬件全自主可控的先天优势，从</a:t>
            </a:r>
            <a:r>
              <a:rPr lang="zh-CN" altLang="en-US" sz="1600" dirty="0">
                <a:latin typeface="微软雅黑" panose="020B0503020204020204" pitchFamily="34" charset="-122"/>
                <a:ea typeface="微软雅黑" panose="020B0503020204020204" pitchFamily="34" charset="-122"/>
              </a:rPr>
              <a:t>更底层实现安全防护技术，</a:t>
            </a:r>
            <a:r>
              <a:rPr lang="zh-CN" altLang="zh-CN" sz="1600" dirty="0">
                <a:latin typeface="微软雅黑" panose="020B0503020204020204" pitchFamily="34" charset="-122"/>
                <a:ea typeface="微软雅黑" panose="020B0503020204020204" pitchFamily="34" charset="-122"/>
              </a:rPr>
              <a:t>形成</a:t>
            </a:r>
            <a:r>
              <a:rPr lang="zh-CN" altLang="zh-CN" sz="1600" dirty="0">
                <a:solidFill>
                  <a:srgbClr val="FF0000"/>
                </a:solidFill>
                <a:latin typeface="微软雅黑" panose="020B0503020204020204" pitchFamily="34" charset="-122"/>
                <a:ea typeface="微软雅黑" panose="020B0503020204020204" pitchFamily="34" charset="-122"/>
              </a:rPr>
              <a:t>固本强基的原生安全防御能力</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更好地满足等级保护要求</a:t>
            </a:r>
            <a:r>
              <a:rPr lang="zh-CN" altLang="en-US" sz="1600" dirty="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p:txBody>
      </p:sp>
      <p:sp>
        <p:nvSpPr>
          <p:cNvPr id="25607" name="TextBox 8"/>
          <p:cNvSpPr txBox="1"/>
          <p:nvPr/>
        </p:nvSpPr>
        <p:spPr>
          <a:xfrm>
            <a:off x="1409700" y="2068513"/>
            <a:ext cx="1238250" cy="366712"/>
          </a:xfrm>
          <a:prstGeom prst="rect">
            <a:avLst/>
          </a:prstGeom>
          <a:noFill/>
          <a:ln w="9525">
            <a:noFill/>
          </a:ln>
        </p:spPr>
        <p:txBody>
          <a:bodyPr>
            <a:spAutoFit/>
          </a:bodyPr>
          <a:lstStyle/>
          <a:p>
            <a:r>
              <a:rPr lang="zh-CN" altLang="en-US" b="1" dirty="0">
                <a:latin typeface="微软雅黑" panose="020B0503020204020204" pitchFamily="34" charset="-122"/>
                <a:ea typeface="微软雅黑" panose="020B0503020204020204" pitchFamily="34" charset="-122"/>
              </a:rPr>
              <a:t>本质安全</a:t>
            </a:r>
          </a:p>
        </p:txBody>
      </p:sp>
      <p:sp>
        <p:nvSpPr>
          <p:cNvPr id="25609" name="Rectangle 9"/>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4580" name="图示 4"/>
          <p:cNvPicPr/>
          <p:nvPr/>
        </p:nvPicPr>
        <p:blipFill>
          <a:blip r:embed="rId2"/>
          <a:srcRect l="11708" r="15338"/>
          <a:stretch>
            <a:fillRect/>
          </a:stretch>
        </p:blipFill>
        <p:spPr>
          <a:xfrm>
            <a:off x="171450" y="1864995"/>
            <a:ext cx="5391150" cy="3062288"/>
          </a:xfrm>
          <a:prstGeom prst="rect">
            <a:avLst/>
          </a:prstGeom>
          <a:noFill/>
          <a:ln w="9525">
            <a:noFill/>
          </a:ln>
        </p:spPr>
      </p:pic>
      <p:sp>
        <p:nvSpPr>
          <p:cNvPr id="2" name="内容占位符 2"/>
          <p:cNvSpPr txBox="1"/>
          <p:nvPr/>
        </p:nvSpPr>
        <p:spPr bwMode="auto">
          <a:xfrm>
            <a:off x="2457450" y="4075430"/>
            <a:ext cx="6692265" cy="1157605"/>
          </a:xfrm>
          <a:prstGeom prst="rect">
            <a:avLst/>
          </a:prstGeom>
          <a:noFill/>
          <a:ln w="9525">
            <a:noFill/>
            <a:miter lim="800000"/>
          </a:ln>
        </p:spPr>
        <p:txBody>
          <a:bodyPr/>
          <a:lstStyle/>
          <a:p>
            <a:pPr marL="400050" lvl="2" indent="342900" eaLnBrk="0" hangingPunct="0">
              <a:lnSpc>
                <a:spcPct val="150000"/>
              </a:lnSpc>
              <a:buClr>
                <a:srgbClr val="00B050"/>
              </a:buClr>
            </a:pPr>
            <a:r>
              <a:rPr lang="zh-CN" altLang="en-US" sz="1400" b="1" dirty="0">
                <a:solidFill>
                  <a:srgbClr val="FF0000"/>
                </a:solidFill>
                <a:latin typeface="微软雅黑" panose="020B0503020204020204" pitchFamily="34" charset="-122"/>
                <a:ea typeface="微软雅黑" panose="020B0503020204020204" pitchFamily="34" charset="-122"/>
              </a:rPr>
              <a:t>以国产移动智能操作系统（元心）为例，</a:t>
            </a:r>
            <a:r>
              <a:rPr lang="zh-CN" altLang="en-US" sz="1400" dirty="0">
                <a:latin typeface="微软雅黑" panose="020B0503020204020204" pitchFamily="34" charset="-122"/>
                <a:ea typeface="微软雅黑" panose="020B0503020204020204" pitchFamily="34" charset="-122"/>
              </a:rPr>
              <a:t>在操作系统底层直接实现网络访问控制、软件白名单、外设端口控制、违规外联控制等安全功能，彻底解决过去外围“打补丁”安全增强方式容易被“绕过”的风险</a:t>
            </a:r>
          </a:p>
          <a:p>
            <a:pPr marL="400050" lvl="2" indent="342900" eaLnBrk="0" hangingPunct="0">
              <a:lnSpc>
                <a:spcPct val="150000"/>
              </a:lnSpc>
              <a:buClr>
                <a:srgbClr val="00B050"/>
              </a:buClr>
              <a:buFont typeface="Wingdings" panose="05000000000000000000" pitchFamily="2" charset="2"/>
              <a:buChar char="p"/>
            </a:pPr>
            <a:endParaRPr lang="zh-CN" altLang="en-US" sz="1400" dirty="0">
              <a:latin typeface="微软雅黑" panose="020B0503020204020204" pitchFamily="34" charset="-122"/>
              <a:ea typeface="微软雅黑" panose="020B0503020204020204" pitchFamily="34" charset="-122"/>
            </a:endParaRPr>
          </a:p>
        </p:txBody>
      </p:sp>
      <p:sp>
        <p:nvSpPr>
          <p:cNvPr id="9" name="五角星 8"/>
          <p:cNvSpPr/>
          <p:nvPr/>
        </p:nvSpPr>
        <p:spPr bwMode="auto">
          <a:xfrm>
            <a:off x="3860800" y="2138680"/>
            <a:ext cx="171450" cy="133350"/>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sym typeface="+mn-ea"/>
              </a:rPr>
              <a:t>固本强基，构建基于自主可控的本质安全防护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457200" y="1335088"/>
            <a:ext cx="8356600" cy="3498850"/>
          </a:xfrm>
        </p:spPr>
        <p:txBody>
          <a:bodyPr vert="horz" wrap="square" lIns="91440" tIns="45720" rIns="91440" bIns="45720" anchor="t"/>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25607" name="TextBox 8"/>
          <p:cNvSpPr txBox="1"/>
          <p:nvPr/>
        </p:nvSpPr>
        <p:spPr>
          <a:xfrm>
            <a:off x="1409700" y="2068513"/>
            <a:ext cx="1238250" cy="366712"/>
          </a:xfrm>
          <a:prstGeom prst="rect">
            <a:avLst/>
          </a:prstGeom>
          <a:noFill/>
          <a:ln w="9525">
            <a:noFill/>
          </a:ln>
        </p:spPr>
        <p:txBody>
          <a:bodyPr>
            <a:spAutoFit/>
          </a:bodyPr>
          <a:lstStyle/>
          <a:p>
            <a:r>
              <a:rPr lang="zh-CN" altLang="en-US" b="1" dirty="0">
                <a:latin typeface="微软雅黑" panose="020B0503020204020204" pitchFamily="34" charset="-122"/>
                <a:ea typeface="微软雅黑" panose="020B0503020204020204" pitchFamily="34" charset="-122"/>
              </a:rPr>
              <a:t>本质安全</a:t>
            </a:r>
          </a:p>
        </p:txBody>
      </p:sp>
      <p:sp>
        <p:nvSpPr>
          <p:cNvPr id="25609" name="Rectangle 9"/>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4580" name="图示 4"/>
          <p:cNvPicPr/>
          <p:nvPr/>
        </p:nvPicPr>
        <p:blipFill>
          <a:blip r:embed="rId2"/>
          <a:srcRect l="11708" r="15338"/>
          <a:stretch>
            <a:fillRect/>
          </a:stretch>
        </p:blipFill>
        <p:spPr>
          <a:xfrm>
            <a:off x="171450" y="1864995"/>
            <a:ext cx="5391150" cy="3062288"/>
          </a:xfrm>
          <a:prstGeom prst="rect">
            <a:avLst/>
          </a:prstGeom>
          <a:noFill/>
          <a:ln w="9525">
            <a:noFill/>
          </a:ln>
        </p:spPr>
      </p:pic>
      <p:sp>
        <p:nvSpPr>
          <p:cNvPr id="9" name="五角星 8"/>
          <p:cNvSpPr/>
          <p:nvPr/>
        </p:nvSpPr>
        <p:spPr bwMode="auto">
          <a:xfrm>
            <a:off x="3860800" y="2555240"/>
            <a:ext cx="171450" cy="133350"/>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内容占位符 2"/>
          <p:cNvSpPr txBox="1"/>
          <p:nvPr/>
        </p:nvSpPr>
        <p:spPr bwMode="auto">
          <a:xfrm>
            <a:off x="5162550" y="1897063"/>
            <a:ext cx="3714750" cy="1884363"/>
          </a:xfrm>
          <a:prstGeom prst="rect">
            <a:avLst/>
          </a:prstGeom>
          <a:noFill/>
          <a:ln w="9525">
            <a:noFill/>
            <a:miter lim="800000"/>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自主可控广泛涉及信息系统中各类实体，包括</a:t>
            </a:r>
            <a:r>
              <a:rPr lang="zh-CN" altLang="en-US" b="1" dirty="0">
                <a:latin typeface="微软雅黑" panose="020B0503020204020204" pitchFamily="34" charset="-122"/>
                <a:ea typeface="微软雅黑" panose="020B0503020204020204" pitchFamily="34" charset="-122"/>
              </a:rPr>
              <a:t>固定终端、移动智能终端、服务器、操作系统、数据库、中间件等</a:t>
            </a:r>
            <a:endParaRPr lang="en-US" altLang="zh-CN">
              <a:latin typeface="微软雅黑" panose="020B0503020204020204" pitchFamily="34" charset="-122"/>
              <a:ea typeface="微软雅黑" panose="020B0503020204020204" pitchFamily="34" charset="-122"/>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sym typeface="+mn-ea"/>
              </a:rPr>
              <a:t>固本强基，构建基于自主可控的本质安全防护</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457200" y="1335088"/>
            <a:ext cx="8356600" cy="3498850"/>
          </a:xfrm>
        </p:spPr>
        <p:txBody>
          <a:bodyPr vert="horz" wrap="square" lIns="91440" tIns="45720" rIns="91440" bIns="45720" anchor="t"/>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25607" name="TextBox 8"/>
          <p:cNvSpPr txBox="1"/>
          <p:nvPr/>
        </p:nvSpPr>
        <p:spPr>
          <a:xfrm>
            <a:off x="1409700" y="2068513"/>
            <a:ext cx="1238250" cy="366712"/>
          </a:xfrm>
          <a:prstGeom prst="rect">
            <a:avLst/>
          </a:prstGeom>
          <a:noFill/>
          <a:ln w="9525">
            <a:noFill/>
          </a:ln>
        </p:spPr>
        <p:txBody>
          <a:bodyPr>
            <a:spAutoFit/>
          </a:bodyPr>
          <a:lstStyle/>
          <a:p>
            <a:r>
              <a:rPr lang="zh-CN" altLang="en-US" b="1" dirty="0">
                <a:latin typeface="微软雅黑" panose="020B0503020204020204" pitchFamily="34" charset="-122"/>
                <a:ea typeface="微软雅黑" panose="020B0503020204020204" pitchFamily="34" charset="-122"/>
              </a:rPr>
              <a:t>本质安全</a:t>
            </a:r>
          </a:p>
        </p:txBody>
      </p:sp>
      <p:sp>
        <p:nvSpPr>
          <p:cNvPr id="25609" name="Rectangle 9"/>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4580" name="图示 4"/>
          <p:cNvPicPr/>
          <p:nvPr/>
        </p:nvPicPr>
        <p:blipFill>
          <a:blip r:embed="rId2"/>
          <a:srcRect l="11708" r="15338"/>
          <a:stretch>
            <a:fillRect/>
          </a:stretch>
        </p:blipFill>
        <p:spPr>
          <a:xfrm>
            <a:off x="171450" y="1864995"/>
            <a:ext cx="5391150" cy="3062288"/>
          </a:xfrm>
          <a:prstGeom prst="rect">
            <a:avLst/>
          </a:prstGeom>
          <a:noFill/>
          <a:ln w="9525">
            <a:noFill/>
          </a:ln>
        </p:spPr>
      </p:pic>
      <p:sp>
        <p:nvSpPr>
          <p:cNvPr id="9" name="五角星 8"/>
          <p:cNvSpPr/>
          <p:nvPr/>
        </p:nvSpPr>
        <p:spPr bwMode="auto">
          <a:xfrm>
            <a:off x="3860800" y="2971800"/>
            <a:ext cx="171450" cy="133350"/>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内容占位符 2"/>
          <p:cNvSpPr txBox="1"/>
          <p:nvPr/>
        </p:nvSpPr>
        <p:spPr bwMode="auto">
          <a:xfrm>
            <a:off x="5210175" y="1906588"/>
            <a:ext cx="3714750" cy="2894013"/>
          </a:xfrm>
          <a:prstGeom prst="rect">
            <a:avLst/>
          </a:prstGeom>
          <a:noFill/>
          <a:ln w="9525">
            <a:noFill/>
            <a:miter lim="800000"/>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能用必用：</a:t>
            </a:r>
            <a:r>
              <a:rPr lang="zh-CN" altLang="en-US" sz="1600" dirty="0">
                <a:latin typeface="微软雅黑" panose="020B0503020204020204" pitchFamily="34" charset="-122"/>
                <a:ea typeface="微软雅黑" panose="020B0503020204020204" pitchFamily="34" charset="-122"/>
              </a:rPr>
              <a:t>在非密广域网建设应用过程中，只要自主可控能用，必须使用自主可控的产品。</a:t>
            </a:r>
            <a:endParaRPr lang="en-US" altLang="zh-CN" sz="16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应迁尽迁：</a:t>
            </a:r>
            <a:r>
              <a:rPr lang="zh-CN" altLang="en-US" sz="1600" dirty="0">
                <a:latin typeface="微软雅黑" panose="020B0503020204020204" pitchFamily="34" charset="-122"/>
                <a:ea typeface="微软雅黑" panose="020B0503020204020204" pitchFamily="34" charset="-122"/>
              </a:rPr>
              <a:t>具备条件在自主可控运行环境中运行的应用系统，尽可能进行迁移，确保在自主可控环境中部署运行。</a:t>
            </a:r>
            <a:endParaRPr lang="en-US" altLang="zh-CN" sz="1600">
              <a:latin typeface="微软雅黑" panose="020B0503020204020204" pitchFamily="34" charset="-122"/>
              <a:ea typeface="微软雅黑" panose="020B0503020204020204" pitchFamily="34" charset="-122"/>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sym typeface="+mn-ea"/>
              </a:rPr>
              <a:t>固本强基，构建基于自主可控的本质安全防护</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457200" y="1335088"/>
            <a:ext cx="8356600" cy="3498850"/>
          </a:xfrm>
        </p:spPr>
        <p:txBody>
          <a:bodyPr vert="horz" wrap="square" lIns="91440" tIns="45720" rIns="91440" bIns="45720" anchor="t"/>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25607" name="TextBox 8"/>
          <p:cNvSpPr txBox="1"/>
          <p:nvPr/>
        </p:nvSpPr>
        <p:spPr>
          <a:xfrm>
            <a:off x="1409700" y="2068513"/>
            <a:ext cx="1238250" cy="366712"/>
          </a:xfrm>
          <a:prstGeom prst="rect">
            <a:avLst/>
          </a:prstGeom>
          <a:noFill/>
          <a:ln w="9525">
            <a:noFill/>
          </a:ln>
        </p:spPr>
        <p:txBody>
          <a:bodyPr>
            <a:spAutoFit/>
          </a:bodyPr>
          <a:lstStyle/>
          <a:p>
            <a:r>
              <a:rPr lang="zh-CN" altLang="en-US" b="1" dirty="0">
                <a:latin typeface="微软雅黑" panose="020B0503020204020204" pitchFamily="34" charset="-122"/>
                <a:ea typeface="微软雅黑" panose="020B0503020204020204" pitchFamily="34" charset="-122"/>
              </a:rPr>
              <a:t>本质安全</a:t>
            </a:r>
          </a:p>
        </p:txBody>
      </p:sp>
      <p:sp>
        <p:nvSpPr>
          <p:cNvPr id="25609" name="Rectangle 9"/>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4580" name="图示 4"/>
          <p:cNvPicPr/>
          <p:nvPr/>
        </p:nvPicPr>
        <p:blipFill>
          <a:blip r:embed="rId2"/>
          <a:srcRect l="11708" r="15338"/>
          <a:stretch>
            <a:fillRect/>
          </a:stretch>
        </p:blipFill>
        <p:spPr>
          <a:xfrm>
            <a:off x="171450" y="1864995"/>
            <a:ext cx="5391150" cy="3062288"/>
          </a:xfrm>
          <a:prstGeom prst="rect">
            <a:avLst/>
          </a:prstGeom>
          <a:noFill/>
          <a:ln w="9525">
            <a:noFill/>
          </a:ln>
        </p:spPr>
      </p:pic>
      <p:sp>
        <p:nvSpPr>
          <p:cNvPr id="9" name="五角星 8"/>
          <p:cNvSpPr/>
          <p:nvPr/>
        </p:nvSpPr>
        <p:spPr bwMode="auto">
          <a:xfrm>
            <a:off x="3860800" y="3378200"/>
            <a:ext cx="171450" cy="133350"/>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内容占位符 2"/>
          <p:cNvSpPr txBox="1"/>
          <p:nvPr/>
        </p:nvSpPr>
        <p:spPr bwMode="auto">
          <a:xfrm>
            <a:off x="5226050" y="1899920"/>
            <a:ext cx="3714750" cy="2208213"/>
          </a:xfrm>
          <a:prstGeom prst="rect">
            <a:avLst/>
          </a:prstGeom>
          <a:noFill/>
          <a:ln w="9525">
            <a:noFill/>
            <a:miter lim="800000"/>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性能指标：</a:t>
            </a:r>
            <a:r>
              <a:rPr lang="zh-CN" altLang="en-US" sz="1600" dirty="0">
                <a:latin typeface="微软雅黑" panose="020B0503020204020204" pitchFamily="34" charset="-122"/>
                <a:ea typeface="微软雅黑" panose="020B0503020204020204" pitchFamily="34" charset="-122"/>
              </a:rPr>
              <a:t>自主可控的信息安全产品在性能指标上，不能低于非自主可控的产品，确保“能用、好用”。</a:t>
            </a:r>
          </a:p>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异构统一管理：</a:t>
            </a:r>
            <a:r>
              <a:rPr lang="zh-CN" altLang="en-US" sz="1600" dirty="0">
                <a:latin typeface="微软雅黑" panose="020B0503020204020204" pitchFamily="34" charset="-122"/>
                <a:ea typeface="微软雅黑" panose="020B0503020204020204" pitchFamily="34" charset="-122"/>
              </a:rPr>
              <a:t>要通过一套管理系统，能够对多种架构的国产终端</a:t>
            </a:r>
            <a:r>
              <a:rPr lang="zh-CN" altLang="zh-CN" sz="1600" dirty="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rPr>
              <a:t>X86</a:t>
            </a:r>
            <a:r>
              <a:rPr lang="zh-CN" altLang="zh-CN" sz="1600" dirty="0">
                <a:latin typeface="微软雅黑" panose="020B0503020204020204" pitchFamily="34" charset="-122"/>
                <a:ea typeface="微软雅黑" panose="020B0503020204020204" pitchFamily="34" charset="-122"/>
              </a:rPr>
              <a:t>终端</a:t>
            </a:r>
            <a:r>
              <a:rPr lang="zh-CN" altLang="en-US" sz="1600" dirty="0">
                <a:latin typeface="微软雅黑" panose="020B0503020204020204" pitchFamily="34" charset="-122"/>
                <a:ea typeface="微软雅黑" panose="020B0503020204020204" pitchFamily="34" charset="-122"/>
              </a:rPr>
              <a:t>进行</a:t>
            </a:r>
            <a:r>
              <a:rPr lang="zh-CN" altLang="zh-CN" sz="1600" dirty="0">
                <a:latin typeface="微软雅黑" panose="020B0503020204020204" pitchFamily="34" charset="-122"/>
                <a:ea typeface="微软雅黑" panose="020B0503020204020204" pitchFamily="34" charset="-122"/>
              </a:rPr>
              <a:t>异构统一安全管理</a:t>
            </a:r>
            <a:r>
              <a:rPr lang="zh-CN" altLang="en-US" sz="1600" dirty="0">
                <a:latin typeface="微软雅黑" panose="020B0503020204020204" pitchFamily="34" charset="-122"/>
                <a:ea typeface="微软雅黑" panose="020B0503020204020204" pitchFamily="34" charset="-122"/>
              </a:rPr>
              <a:t>。</a:t>
            </a: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sym typeface="+mn-ea"/>
              </a:rPr>
              <a:t>固本强基，构建基于自主可控的本质安全防护</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457200" y="1335088"/>
            <a:ext cx="8356600" cy="3498850"/>
          </a:xfrm>
        </p:spPr>
        <p:txBody>
          <a:bodyPr vert="horz" wrap="square" lIns="91440" tIns="45720" rIns="91440" bIns="45720" anchor="t"/>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25607" name="TextBox 8"/>
          <p:cNvSpPr txBox="1"/>
          <p:nvPr/>
        </p:nvSpPr>
        <p:spPr>
          <a:xfrm>
            <a:off x="1409700" y="2068513"/>
            <a:ext cx="1238250" cy="366712"/>
          </a:xfrm>
          <a:prstGeom prst="rect">
            <a:avLst/>
          </a:prstGeom>
          <a:noFill/>
          <a:ln w="9525">
            <a:noFill/>
          </a:ln>
        </p:spPr>
        <p:txBody>
          <a:bodyPr>
            <a:spAutoFit/>
          </a:bodyPr>
          <a:lstStyle/>
          <a:p>
            <a:r>
              <a:rPr lang="zh-CN" altLang="en-US" b="1" dirty="0">
                <a:latin typeface="微软雅黑" panose="020B0503020204020204" pitchFamily="34" charset="-122"/>
                <a:ea typeface="微软雅黑" panose="020B0503020204020204" pitchFamily="34" charset="-122"/>
              </a:rPr>
              <a:t>本质安全</a:t>
            </a:r>
          </a:p>
        </p:txBody>
      </p:sp>
      <p:sp>
        <p:nvSpPr>
          <p:cNvPr id="25609" name="Rectangle 9"/>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pic>
        <p:nvPicPr>
          <p:cNvPr id="24580" name="图示 4"/>
          <p:cNvPicPr/>
          <p:nvPr/>
        </p:nvPicPr>
        <p:blipFill>
          <a:blip r:embed="rId2"/>
          <a:srcRect l="11708" r="15338"/>
          <a:stretch>
            <a:fillRect/>
          </a:stretch>
        </p:blipFill>
        <p:spPr>
          <a:xfrm>
            <a:off x="181610" y="1854835"/>
            <a:ext cx="5391150" cy="3062288"/>
          </a:xfrm>
          <a:prstGeom prst="rect">
            <a:avLst/>
          </a:prstGeom>
          <a:noFill/>
          <a:ln w="9525">
            <a:noFill/>
          </a:ln>
        </p:spPr>
      </p:pic>
      <p:sp>
        <p:nvSpPr>
          <p:cNvPr id="9" name="五角星 8"/>
          <p:cNvSpPr/>
          <p:nvPr/>
        </p:nvSpPr>
        <p:spPr bwMode="auto">
          <a:xfrm>
            <a:off x="3860800" y="3784600"/>
            <a:ext cx="171450" cy="133350"/>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内容占位符 2"/>
          <p:cNvSpPr txBox="1"/>
          <p:nvPr/>
        </p:nvSpPr>
        <p:spPr bwMode="auto">
          <a:xfrm>
            <a:off x="5083810" y="1706880"/>
            <a:ext cx="4039870" cy="2208530"/>
          </a:xfrm>
          <a:prstGeom prst="rect">
            <a:avLst/>
          </a:prstGeom>
          <a:noFill/>
          <a:ln w="9525">
            <a:noFill/>
            <a:miter lim="800000"/>
          </a:ln>
        </p:spPr>
        <p:txBody>
          <a:bodyPr/>
          <a:lstStyle/>
          <a:p>
            <a:pPr marL="400050" lvl="2" indent="342900" eaLnBrk="0" hangingPunct="0">
              <a:lnSpc>
                <a:spcPct val="150000"/>
              </a:lnSpc>
              <a:buClr>
                <a:srgbClr val="00B050"/>
              </a:buClr>
              <a:buFont typeface="Wingdings" panose="05000000000000000000" pitchFamily="2" charset="2"/>
              <a:buChar char="p"/>
            </a:pPr>
            <a:r>
              <a:rPr kumimoji="1" lang="zh-CN" altLang="en-US" sz="1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深度适配优化：</a:t>
            </a:r>
            <a:r>
              <a:rPr kumimoji="1" lang="zh-CN" altLang="en-US" sz="1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完成国产化终端与流版式、浏览器、扫描仪、打印机等的深度适配，形成龙芯/飞腾优化终端平台，有效提升终端整体性能；以复杂应用系统为牵引，完成其与中间件、数据库、操作系统、服务器等的深度适配，形成高可用、高并发的服务器平台。</a:t>
            </a:r>
          </a:p>
          <a:p>
            <a:pPr marL="400050" lvl="2" indent="342900" eaLnBrk="0" hangingPunct="0">
              <a:lnSpc>
                <a:spcPct val="150000"/>
              </a:lnSpc>
              <a:buClr>
                <a:srgbClr val="00B050"/>
              </a:buClr>
              <a:buFont typeface="Wingdings" panose="05000000000000000000" pitchFamily="2" charset="2"/>
              <a:buChar char="p"/>
            </a:pPr>
            <a:r>
              <a:rPr kumimoji="1" lang="zh-CN" altLang="en-US" sz="1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科技创新：航天昆仑</a:t>
            </a:r>
            <a:r>
              <a:rPr kumimoji="1" lang="zh-CN" altLang="en-US" sz="1200" noProof="0" dirty="0">
                <a:ln>
                  <a:noFill/>
                </a:ln>
                <a:effectLst/>
                <a:uLnTx/>
                <a:uFillTx/>
                <a:latin typeface="微软雅黑" panose="020B0503020204020204" pitchFamily="34" charset="-122"/>
                <a:ea typeface="微软雅黑" panose="020B0503020204020204" pitchFamily="34" charset="-122"/>
                <a:sym typeface="+mn-ea"/>
              </a:rPr>
              <a:t>数据库一体机</a:t>
            </a:r>
            <a:r>
              <a:rPr kumimoji="1" lang="zh-CN" altLang="en-US" sz="1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自主可控以天熠云平台为代表的云服务产品等突破性创新。</a:t>
            </a:r>
          </a:p>
          <a:p>
            <a:pPr marL="400050" lvl="2" indent="342900" eaLnBrk="0" hangingPunct="0">
              <a:lnSpc>
                <a:spcPct val="150000"/>
              </a:lnSpc>
              <a:buClr>
                <a:srgbClr val="00B050"/>
              </a:buClr>
              <a:buFont typeface="Wingdings" panose="05000000000000000000" pitchFamily="2" charset="2"/>
              <a:buChar char="p"/>
            </a:pPr>
            <a:r>
              <a:rPr kumimoji="1" lang="zh-CN" altLang="en-US" sz="1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系统实施：</a:t>
            </a:r>
            <a:r>
              <a:rPr kumimoji="1" lang="zh-CN" altLang="en-US" sz="1200" noProof="0" dirty="0">
                <a:ln>
                  <a:noFill/>
                </a:ln>
                <a:effectLst/>
                <a:uLnTx/>
                <a:uFillTx/>
                <a:latin typeface="微软雅黑" panose="020B0503020204020204" pitchFamily="34" charset="-122"/>
                <a:ea typeface="微软雅黑" panose="020B0503020204020204" pitchFamily="34" charset="-122"/>
                <a:sym typeface="+mn-ea"/>
              </a:rPr>
              <a:t>集团非密广域网是一个规模庞大、错综复杂的系统工程，采用系统工程思想，助力集成实施的顺利完成。</a:t>
            </a:r>
            <a:endParaRPr kumimoji="1" lang="zh-CN" altLang="en-US" sz="12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400050" lvl="2" eaLnBrk="0" hangingPunct="0">
              <a:lnSpc>
                <a:spcPct val="150000"/>
              </a:lnSpc>
              <a:buClr>
                <a:srgbClr val="00B050"/>
              </a:buClr>
              <a:buFont typeface="Wingdings" panose="05000000000000000000" pitchFamily="2" charset="2"/>
            </a:pPr>
            <a:endParaRPr lang="zh-CN" altLang="en-US" sz="1200" dirty="0">
              <a:latin typeface="微软雅黑" panose="020B0503020204020204" pitchFamily="34" charset="-122"/>
              <a:ea typeface="微软雅黑" panose="020B0503020204020204" pitchFamily="34" charset="-122"/>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2.</a:t>
            </a:r>
            <a:r>
              <a:rPr lang="zh-CN" altLang="en-US" sz="2400" b="1" dirty="0">
                <a:solidFill>
                  <a:srgbClr val="FF0000"/>
                </a:solidFill>
                <a:latin typeface="微软雅黑" panose="020B0503020204020204" pitchFamily="34" charset="-122"/>
                <a:ea typeface="微软雅黑" panose="020B0503020204020204" pitchFamily="34" charset="-122"/>
                <a:sym typeface="+mn-ea"/>
              </a:rPr>
              <a:t>固本强基，构建基于自主可控的本质安全防护</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243775" y="1777882"/>
          <a:ext cx="5199110" cy="3022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内容占位符 2"/>
          <p:cNvSpPr txBox="1"/>
          <p:nvPr/>
        </p:nvSpPr>
        <p:spPr>
          <a:xfrm>
            <a:off x="5400675" y="1489393"/>
            <a:ext cx="3714750" cy="3498850"/>
          </a:xfrm>
          <a:prstGeom prst="rect">
            <a:avLst/>
          </a:prstGeom>
          <a:noFill/>
          <a:ln w="9525">
            <a:noFill/>
          </a:ln>
        </p:spPr>
        <p:txBody>
          <a:bodyPr/>
          <a:lstStyle/>
          <a:p>
            <a:pPr marL="400050" lvl="2" indent="342900" eaLnBrk="1" hangingPunct="1">
              <a:lnSpc>
                <a:spcPct val="150000"/>
              </a:lnSpc>
              <a:buClr>
                <a:srgbClr val="00B050"/>
              </a:buClr>
              <a:buFont typeface="Wingdings" panose="05000000000000000000" pitchFamily="2" charset="2"/>
              <a:buChar char="p"/>
            </a:pPr>
            <a:r>
              <a:rPr lang="en-US" altLang="zh-CN" sz="170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国家信息化发展战略纲要</a:t>
            </a:r>
            <a:r>
              <a:rPr lang="en-US" altLang="zh-CN" sz="170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明确提出，“</a:t>
            </a:r>
            <a:r>
              <a:rPr lang="zh-CN" altLang="en-US" sz="1700" b="1" dirty="0">
                <a:solidFill>
                  <a:srgbClr val="FF0000"/>
                </a:solidFill>
                <a:latin typeface="微软雅黑" panose="020B0503020204020204" pitchFamily="34" charset="-122"/>
                <a:ea typeface="微软雅黑" panose="020B0503020204020204" pitchFamily="34" charset="-122"/>
              </a:rPr>
              <a:t>提升全天候全方位感知网络安全态势能力</a:t>
            </a:r>
            <a:r>
              <a:rPr lang="zh-CN" altLang="en-US" sz="1700" dirty="0">
                <a:latin typeface="微软雅黑" panose="020B0503020204020204" pitchFamily="34" charset="-122"/>
                <a:ea typeface="微软雅黑" panose="020B0503020204020204" pitchFamily="34" charset="-122"/>
              </a:rPr>
              <a:t>。</a:t>
            </a:r>
          </a:p>
          <a:p>
            <a:pPr marL="400050" lvl="2" indent="342900" eaLnBrk="1" hangingPunct="1">
              <a:lnSpc>
                <a:spcPct val="150000"/>
              </a:lnSpc>
              <a:buClr>
                <a:srgbClr val="00B050"/>
              </a:buClr>
              <a:buFont typeface="Wingdings" panose="05000000000000000000" pitchFamily="2" charset="2"/>
              <a:buChar char="p"/>
            </a:pPr>
            <a:r>
              <a:rPr lang="zh-CN" altLang="en-US" sz="1700">
                <a:latin typeface="微软雅黑" panose="020B0503020204020204" pitchFamily="34" charset="-122"/>
                <a:ea typeface="微软雅黑" panose="020B0503020204020204" pitchFamily="34" charset="-122"/>
              </a:rPr>
              <a:t>《网络安全等级保护实施指南》征求意见稿</a:t>
            </a:r>
            <a:r>
              <a:rPr lang="en-US" altLang="zh-CN" sz="1700">
                <a:latin typeface="微软雅黑" panose="020B0503020204020204" pitchFamily="34" charset="-122"/>
                <a:ea typeface="微软雅黑" panose="020B0503020204020204" pitchFamily="34" charset="-122"/>
              </a:rPr>
              <a:t>7.3.3</a:t>
            </a:r>
            <a:r>
              <a:rPr lang="zh-CN" altLang="en-US" sz="1700">
                <a:latin typeface="微软雅黑" panose="020B0503020204020204" pitchFamily="34" charset="-122"/>
                <a:ea typeface="微软雅黑" panose="020B0503020204020204" pitchFamily="34" charset="-122"/>
              </a:rPr>
              <a:t>安全控制集成的活动目标：</a:t>
            </a:r>
            <a:r>
              <a:rPr lang="zh-CN" altLang="en-US" sz="1700" b="1">
                <a:solidFill>
                  <a:srgbClr val="FF0000"/>
                </a:solidFill>
                <a:latin typeface="微软雅黑" panose="020B0503020204020204" pitchFamily="34" charset="-122"/>
                <a:ea typeface="微软雅黑" panose="020B0503020204020204" pitchFamily="34" charset="-122"/>
              </a:rPr>
              <a:t>实现安全态势感知、监测通报预警、应急处置追踪溯源等安全措施，构建统一安全管理平台。</a:t>
            </a:r>
          </a:p>
        </p:txBody>
      </p:sp>
      <p:sp>
        <p:nvSpPr>
          <p:cNvPr id="8" name="五角星 7"/>
          <p:cNvSpPr/>
          <p:nvPr/>
        </p:nvSpPr>
        <p:spPr bwMode="auto">
          <a:xfrm>
            <a:off x="2619375" y="1560195"/>
            <a:ext cx="476250" cy="379413"/>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1" name="Rectangle 7"/>
          <p:cNvSpPr/>
          <p:nvPr/>
        </p:nvSpPr>
        <p:spPr>
          <a:xfrm>
            <a:off x="0" y="13795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a:solidFill>
                  <a:srgbClr val="FF0000"/>
                </a:solidFill>
                <a:latin typeface="微软雅黑" panose="020B0503020204020204" pitchFamily="34" charset="-122"/>
                <a:ea typeface="微软雅黑" panose="020B0503020204020204" pitchFamily="34" charset="-122"/>
                <a:sym typeface="+mn-ea"/>
              </a:rPr>
              <a:t>3. </a:t>
            </a:r>
            <a:r>
              <a:rPr lang="zh-CN" altLang="en-US" sz="2400" b="1" dirty="0">
                <a:solidFill>
                  <a:srgbClr val="FF0000"/>
                </a:solidFill>
                <a:latin typeface="微软雅黑" panose="020B0503020204020204" pitchFamily="34" charset="-122"/>
                <a:ea typeface="微软雅黑" panose="020B0503020204020204" pitchFamily="34" charset="-122"/>
                <a:sym typeface="+mn-ea"/>
              </a:rPr>
              <a:t>协同防御，形成基于大数据的网络安全指挥系统</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a:xfrm>
            <a:off x="457200" y="1316038"/>
            <a:ext cx="8356600" cy="3498850"/>
          </a:xfrm>
        </p:spPr>
        <p:txBody>
          <a:bodyPr vert="horz" wrap="square" lIns="91440" tIns="45720" rIns="91440" bIns="45720" anchor="t"/>
          <a:lstStyle/>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32772" name="内容占位符 2"/>
          <p:cNvSpPr txBox="1"/>
          <p:nvPr/>
        </p:nvSpPr>
        <p:spPr>
          <a:xfrm>
            <a:off x="5353050" y="1906588"/>
            <a:ext cx="3714750" cy="2855912"/>
          </a:xfrm>
          <a:prstGeom prst="rect">
            <a:avLst/>
          </a:prstGeom>
          <a:noFill/>
          <a:ln w="9525">
            <a:noFill/>
          </a:ln>
        </p:spPr>
        <p:txBody>
          <a:bodyPr/>
          <a:lstStyle/>
          <a:p>
            <a:pPr marL="400050" lvl="2" indent="342900" eaLnBrk="1" hangingPunct="1">
              <a:lnSpc>
                <a:spcPct val="150000"/>
              </a:lnSpc>
              <a:buClr>
                <a:srgbClr val="00B05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国内外陆续推出了网络安全态势感知系统，但存在单纯显示安全状况、态势</a:t>
            </a:r>
            <a:r>
              <a:rPr lang="zh-CN" altLang="en-US" sz="1400" b="1" dirty="0">
                <a:solidFill>
                  <a:srgbClr val="FF0000"/>
                </a:solidFill>
                <a:latin typeface="微软雅黑" panose="020B0503020204020204" pitchFamily="34" charset="-122"/>
                <a:ea typeface="微软雅黑" panose="020B0503020204020204" pitchFamily="34" charset="-122"/>
              </a:rPr>
              <a:t>“花哨”不实用</a:t>
            </a:r>
            <a:r>
              <a:rPr lang="zh-CN" altLang="en-US" sz="1400" dirty="0">
                <a:latin typeface="微软雅黑" panose="020B0503020204020204" pitchFamily="34" charset="-122"/>
                <a:ea typeface="微软雅黑" panose="020B0503020204020204" pitchFamily="34" charset="-122"/>
              </a:rPr>
              <a:t>、需要专业人员才能看懂、缺乏应急处置手段等问题。</a:t>
            </a:r>
            <a:endParaRPr lang="en-US" altLang="zh-CN" sz="1400">
              <a:latin typeface="微软雅黑" panose="020B0503020204020204" pitchFamily="34" charset="-122"/>
              <a:ea typeface="微软雅黑" panose="020B0503020204020204" pitchFamily="34" charset="-122"/>
            </a:endParaRPr>
          </a:p>
          <a:p>
            <a:pPr marL="400050" lvl="2" indent="342900" eaLnBrk="1" hangingPunct="1">
              <a:lnSpc>
                <a:spcPct val="150000"/>
              </a:lnSpc>
              <a:buClr>
                <a:srgbClr val="00B05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网络管理系统、安全管理系统、应急处置系统、网络态势感知系统、终端安全管理系统、防病毒系统等均</a:t>
            </a:r>
            <a:r>
              <a:rPr lang="zh-CN" altLang="en-US" sz="1400" b="1" dirty="0">
                <a:solidFill>
                  <a:srgbClr val="FF0000"/>
                </a:solidFill>
                <a:latin typeface="微软雅黑" panose="020B0503020204020204" pitchFamily="34" charset="-122"/>
                <a:ea typeface="微软雅黑" panose="020B0503020204020204" pitchFamily="34" charset="-122"/>
              </a:rPr>
              <a:t>各自为政，难以协同联动工作</a:t>
            </a:r>
            <a:endParaRPr lang="en-US" altLang="zh-CN" sz="2000">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461278" y="2076526"/>
          <a:ext cx="5219709" cy="272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五角星 7"/>
          <p:cNvSpPr/>
          <p:nvPr/>
        </p:nvSpPr>
        <p:spPr bwMode="auto">
          <a:xfrm>
            <a:off x="1452245" y="2404745"/>
            <a:ext cx="485775" cy="377825"/>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5" name="Rectangle 7"/>
          <p:cNvSpPr/>
          <p:nvPr/>
        </p:nvSpPr>
        <p:spPr>
          <a:xfrm>
            <a:off x="0" y="13700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a:solidFill>
                  <a:srgbClr val="FF0000"/>
                </a:solidFill>
                <a:latin typeface="微软雅黑" panose="020B0503020204020204" pitchFamily="34" charset="-122"/>
                <a:ea typeface="微软雅黑" panose="020B0503020204020204" pitchFamily="34" charset="-122"/>
                <a:sym typeface="+mn-ea"/>
              </a:rPr>
              <a:t>3. </a:t>
            </a:r>
            <a:r>
              <a:rPr lang="zh-CN" altLang="en-US" sz="2400" b="1" dirty="0">
                <a:solidFill>
                  <a:srgbClr val="FF0000"/>
                </a:solidFill>
                <a:latin typeface="微软雅黑" panose="020B0503020204020204" pitchFamily="34" charset="-122"/>
                <a:ea typeface="微软雅黑" panose="020B0503020204020204" pitchFamily="34" charset="-122"/>
                <a:sym typeface="+mn-ea"/>
              </a:rPr>
              <a:t>协同防御，形成基于大数据的网络安全指挥系统</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457200" y="1316038"/>
            <a:ext cx="8356600" cy="3498850"/>
          </a:xfrm>
        </p:spPr>
        <p:txBody>
          <a:bodyPr vert="horz" wrap="square" lIns="91440" tIns="45720" rIns="91440" bIns="45720" numCol="1" anchor="t" anchorCtr="0" compatLnSpc="1"/>
          <a:lstStyle/>
          <a:p>
            <a:pPr marL="400050" lvl="2" indent="342900">
              <a:lnSpc>
                <a:spcPct val="150000"/>
              </a:lnSpc>
              <a:spcBef>
                <a:spcPct val="0"/>
              </a:spcBef>
              <a:buClr>
                <a:srgbClr val="00B050"/>
              </a:buClr>
              <a:buFont typeface="Wingdings" panose="05000000000000000000" pitchFamily="2" charset="2"/>
              <a:buChar char="p"/>
            </a:pPr>
            <a:endParaRPr lang="en-US" altLang="zh-CN" sz="2000">
              <a:solidFill>
                <a:srgbClr val="FF0000"/>
              </a:solidFill>
              <a:latin typeface="微软雅黑" panose="020B0503020204020204" pitchFamily="34" charset="-122"/>
              <a:ea typeface="微软雅黑" panose="020B0503020204020204" pitchFamily="34" charset="-122"/>
            </a:endParaRPr>
          </a:p>
        </p:txBody>
      </p:sp>
      <p:sp>
        <p:nvSpPr>
          <p:cNvPr id="33796" name="内容占位符 2"/>
          <p:cNvSpPr txBox="1"/>
          <p:nvPr/>
        </p:nvSpPr>
        <p:spPr>
          <a:xfrm>
            <a:off x="5400675" y="1763713"/>
            <a:ext cx="3581400" cy="3498850"/>
          </a:xfrm>
          <a:prstGeom prst="rect">
            <a:avLst/>
          </a:prstGeom>
          <a:noFill/>
          <a:ln w="9525">
            <a:noFill/>
          </a:ln>
        </p:spPr>
        <p:txBody>
          <a:bodyPr/>
          <a:lstStyle/>
          <a:p>
            <a:pPr marL="400050" lvl="2" indent="342900" eaLnBrk="1" hangingPunct="1">
              <a:lnSpc>
                <a:spcPct val="150000"/>
              </a:lnSpc>
              <a:buClr>
                <a:srgbClr val="00B050"/>
              </a:buClr>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能够为</a:t>
            </a:r>
            <a:r>
              <a:rPr lang="zh-CN" altLang="en-US" sz="1600" b="1" dirty="0">
                <a:latin typeface="微软雅黑" panose="020B0503020204020204" pitchFamily="34" charset="-122"/>
                <a:ea typeface="微软雅黑" panose="020B0503020204020204" pitchFamily="34" charset="-122"/>
              </a:rPr>
              <a:t>高层决策者、安全管理者、业务管理者、运维管理者</a:t>
            </a:r>
            <a:r>
              <a:rPr lang="zh-CN" altLang="en-US" sz="1600" dirty="0">
                <a:latin typeface="微软雅黑" panose="020B0503020204020204" pitchFamily="34" charset="-122"/>
                <a:ea typeface="微软雅黑" panose="020B0503020204020204" pitchFamily="34" charset="-122"/>
              </a:rPr>
              <a:t>，提供信息安全统一管理的自动化支撑平台。</a:t>
            </a:r>
          </a:p>
          <a:p>
            <a:pPr marL="400050" lvl="2" indent="342900" eaLnBrk="1" hangingPunct="1">
              <a:lnSpc>
                <a:spcPct val="150000"/>
              </a:lnSpc>
              <a:buClr>
                <a:srgbClr val="00B050"/>
              </a:buClr>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从</a:t>
            </a:r>
            <a:r>
              <a:rPr lang="zh-CN" altLang="en-US" sz="1600" b="1" dirty="0">
                <a:latin typeface="微软雅黑" panose="020B0503020204020204" pitchFamily="34" charset="-122"/>
                <a:ea typeface="微软雅黑" panose="020B0503020204020204" pitchFamily="34" charset="-122"/>
              </a:rPr>
              <a:t>多个维度</a:t>
            </a:r>
            <a:r>
              <a:rPr lang="zh-CN" altLang="en-US" sz="1600" dirty="0">
                <a:latin typeface="微软雅黑" panose="020B0503020204020204" pitchFamily="34" charset="-122"/>
                <a:ea typeface="微软雅黑" panose="020B0503020204020204" pitchFamily="34" charset="-122"/>
              </a:rPr>
              <a:t>来呈现网络安全状况及发展趋势，实现在网络空间中安全要素“</a:t>
            </a:r>
            <a:r>
              <a:rPr lang="zh-CN" altLang="en-US" sz="1600" b="1" dirty="0">
                <a:latin typeface="微软雅黑" panose="020B0503020204020204" pitchFamily="34" charset="-122"/>
                <a:ea typeface="微软雅黑" panose="020B0503020204020204" pitchFamily="34" charset="-122"/>
              </a:rPr>
              <a:t>看得见、看得准、看得深”。</a:t>
            </a:r>
          </a:p>
          <a:p>
            <a:pPr marL="400050" lvl="2" indent="342900" eaLnBrk="1" hangingPunct="1">
              <a:lnSpc>
                <a:spcPct val="150000"/>
              </a:lnSpc>
              <a:buClr>
                <a:srgbClr val="00B050"/>
              </a:buClr>
              <a:buFont typeface="Wingdings" panose="05000000000000000000" pitchFamily="2" charset="2"/>
              <a:buChar char="p"/>
            </a:pPr>
            <a:endParaRPr lang="en-US" altLang="zh-CN" sz="1600">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423171" y="2075973"/>
          <a:ext cx="5210202" cy="260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五角星 7"/>
          <p:cNvSpPr/>
          <p:nvPr/>
        </p:nvSpPr>
        <p:spPr bwMode="auto">
          <a:xfrm>
            <a:off x="4091940" y="2376805"/>
            <a:ext cx="474663" cy="377825"/>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p:nvPr/>
        </p:nvSpPr>
        <p:spPr>
          <a:xfrm>
            <a:off x="0" y="13795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a:solidFill>
                  <a:srgbClr val="FF0000"/>
                </a:solidFill>
                <a:latin typeface="微软雅黑" panose="020B0503020204020204" pitchFamily="34" charset="-122"/>
                <a:ea typeface="微软雅黑" panose="020B0503020204020204" pitchFamily="34" charset="-122"/>
                <a:sym typeface="+mn-ea"/>
              </a:rPr>
              <a:t>3. </a:t>
            </a:r>
            <a:r>
              <a:rPr lang="zh-CN" altLang="en-US" sz="2400" b="1" dirty="0">
                <a:solidFill>
                  <a:srgbClr val="FF0000"/>
                </a:solidFill>
                <a:latin typeface="微软雅黑" panose="020B0503020204020204" pitchFamily="34" charset="-122"/>
                <a:ea typeface="微软雅黑" panose="020B0503020204020204" pitchFamily="34" charset="-122"/>
                <a:sym typeface="+mn-ea"/>
              </a:rPr>
              <a:t>协同防御，形成基于大数据的网络安全指挥系统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457200" y="1316038"/>
            <a:ext cx="8356600" cy="3498850"/>
          </a:xfrm>
        </p:spPr>
        <p:txBody>
          <a:bodyPr vert="horz" wrap="square" lIns="91440" tIns="45720" rIns="91440" bIns="45720" numCol="1" anchor="t" anchorCtr="0" compatLnSpc="1"/>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34820" name="内容占位符 2"/>
          <p:cNvSpPr txBox="1"/>
          <p:nvPr/>
        </p:nvSpPr>
        <p:spPr>
          <a:xfrm>
            <a:off x="5400675" y="1957070"/>
            <a:ext cx="3714750" cy="2686050"/>
          </a:xfrm>
          <a:prstGeom prst="rect">
            <a:avLst/>
          </a:prstGeom>
          <a:noFill/>
          <a:ln w="9525">
            <a:noFill/>
          </a:ln>
        </p:spPr>
        <p:txBody>
          <a:bodyPr/>
          <a:lstStyle/>
          <a:p>
            <a:pPr marL="400050" lvl="2" indent="342900" eaLnBrk="1" hangingPunct="1">
              <a:lnSpc>
                <a:spcPct val="150000"/>
              </a:lnSpc>
              <a:buClr>
                <a:srgbClr val="00B050"/>
              </a:buClr>
              <a:buFont typeface="Wingdings" panose="05000000000000000000" pitchFamily="2" charset="2"/>
              <a:buChar char="p"/>
            </a:pPr>
            <a:r>
              <a:rPr lang="zh-CN" altLang="zh-CN" b="1" dirty="0">
                <a:latin typeface="微软雅黑" panose="020B0503020204020204" pitchFamily="34" charset="-122"/>
                <a:ea typeface="微软雅黑" panose="020B0503020204020204" pitchFamily="34" charset="-122"/>
              </a:rPr>
              <a:t>借鉴</a:t>
            </a:r>
            <a:r>
              <a:rPr lang="zh-CN" altLang="zh-CN" b="1" dirty="0">
                <a:solidFill>
                  <a:srgbClr val="FF0000"/>
                </a:solidFill>
                <a:latin typeface="微软雅黑" panose="020B0503020204020204" pitchFamily="34" charset="-122"/>
                <a:ea typeface="微软雅黑" panose="020B0503020204020204" pitchFamily="34" charset="-122"/>
              </a:rPr>
              <a:t>军事战场指挥控制</a:t>
            </a:r>
            <a:r>
              <a:rPr lang="zh-CN" altLang="zh-CN" b="1" dirty="0">
                <a:latin typeface="微软雅黑" panose="020B0503020204020204" pitchFamily="34" charset="-122"/>
                <a:ea typeface="微软雅黑" panose="020B0503020204020204" pitchFamily="34" charset="-122"/>
              </a:rPr>
              <a:t>的理念，</a:t>
            </a:r>
            <a:r>
              <a:rPr lang="zh-CN" altLang="en-US" b="1" dirty="0">
                <a:latin typeface="微软雅黑" panose="020B0503020204020204" pitchFamily="34" charset="-122"/>
                <a:ea typeface="微软雅黑" panose="020B0503020204020204" pitchFamily="34" charset="-122"/>
              </a:rPr>
              <a:t>全部统一管理起来，提供一个入口，</a:t>
            </a:r>
            <a:r>
              <a:rPr lang="zh-CN" altLang="zh-CN" b="1" dirty="0">
                <a:latin typeface="微软雅黑" panose="020B0503020204020204" pitchFamily="34" charset="-122"/>
                <a:ea typeface="微软雅黑" panose="020B0503020204020204" pitchFamily="34" charset="-122"/>
              </a:rPr>
              <a:t>建设了基于大数据支撑的网络安全指挥系统，提供</a:t>
            </a:r>
            <a:r>
              <a:rPr lang="zh-CN" altLang="zh-CN" b="1" dirty="0">
                <a:solidFill>
                  <a:srgbClr val="FF0000"/>
                </a:solidFill>
                <a:latin typeface="微软雅黑" panose="020B0503020204020204" pitchFamily="34" charset="-122"/>
                <a:ea typeface="微软雅黑" panose="020B0503020204020204" pitchFamily="34" charset="-122"/>
              </a:rPr>
              <a:t>常态化精细安全指挥</a:t>
            </a:r>
            <a:r>
              <a:rPr lang="zh-CN" altLang="zh-CN" b="1" dirty="0">
                <a:latin typeface="微软雅黑" panose="020B0503020204020204" pitchFamily="34" charset="-122"/>
                <a:ea typeface="微软雅黑" panose="020B0503020204020204" pitchFamily="34" charset="-122"/>
              </a:rPr>
              <a:t>手段。</a:t>
            </a:r>
            <a:endParaRPr lang="en-US" altLang="zh-CN" sz="2000">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337438" y="2076526"/>
          <a:ext cx="5200694" cy="272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五角星 7"/>
          <p:cNvSpPr/>
          <p:nvPr/>
        </p:nvSpPr>
        <p:spPr bwMode="auto">
          <a:xfrm>
            <a:off x="2699385" y="4572953"/>
            <a:ext cx="474663" cy="377825"/>
          </a:xfrm>
          <a:prstGeom prst="star5">
            <a:avLst/>
          </a:prstGeom>
          <a:gradFill>
            <a:gsLst>
              <a:gs pos="0">
                <a:srgbClr val="FFF200"/>
              </a:gs>
              <a:gs pos="45000">
                <a:srgbClr val="FF7A00"/>
              </a:gs>
              <a:gs pos="70000">
                <a:srgbClr val="FF0300"/>
              </a:gs>
              <a:gs pos="100000">
                <a:srgbClr val="4D0808"/>
              </a:gs>
            </a:gsLst>
            <a:lin ang="5400000" scaled="0"/>
          </a:gra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23" name="Rectangle 7"/>
          <p:cNvSpPr/>
          <p:nvPr/>
        </p:nvSpPr>
        <p:spPr>
          <a:xfrm>
            <a:off x="0" y="13795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a:solidFill>
                  <a:srgbClr val="FF0000"/>
                </a:solidFill>
                <a:latin typeface="微软雅黑" panose="020B0503020204020204" pitchFamily="34" charset="-122"/>
                <a:ea typeface="微软雅黑" panose="020B0503020204020204" pitchFamily="34" charset="-122"/>
                <a:sym typeface="+mn-ea"/>
              </a:rPr>
              <a:t>3. </a:t>
            </a:r>
            <a:r>
              <a:rPr lang="zh-CN" altLang="en-US" sz="2400" b="1" dirty="0">
                <a:solidFill>
                  <a:srgbClr val="FF0000"/>
                </a:solidFill>
                <a:latin typeface="微软雅黑" panose="020B0503020204020204" pitchFamily="34" charset="-122"/>
                <a:ea typeface="微软雅黑" panose="020B0503020204020204" pitchFamily="34" charset="-122"/>
                <a:sym typeface="+mn-ea"/>
              </a:rPr>
              <a:t>协同防御，形成基于大数据的网络安全指挥系统</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152400" y="1516063"/>
            <a:ext cx="8801100" cy="3632200"/>
          </a:xfrm>
        </p:spPr>
        <p:txBody>
          <a:bodyPr vert="horz" wrap="square" lIns="91440" tIns="45720" rIns="91440" bIns="45720" anchor="t"/>
          <a:lstStyle/>
          <a:p>
            <a:pPr marL="400050" lvl="2" indent="342900">
              <a:lnSpc>
                <a:spcPct val="150000"/>
              </a:lnSpc>
              <a:spcBef>
                <a:spcPct val="0"/>
              </a:spcBef>
              <a:buClr>
                <a:srgbClr val="00B050"/>
              </a:buClr>
              <a:buFont typeface="Wingdings" panose="05000000000000000000" pitchFamily="2" charset="2"/>
              <a:buChar char="p"/>
            </a:pPr>
            <a:r>
              <a:rPr lang="zh-CN" altLang="en-US" sz="1300" dirty="0">
                <a:latin typeface="微软雅黑" panose="020B0503020204020204" pitchFamily="34" charset="-122"/>
                <a:ea typeface="微软雅黑" panose="020B0503020204020204" pitchFamily="34" charset="-122"/>
              </a:rPr>
              <a:t>中国航天科工集团公司（简称航天科工）是中央直接管理的国有特大型高科技企业，由总部、</a:t>
            </a:r>
            <a:r>
              <a:rPr lang="en-US" altLang="zh-CN" sz="130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个研究院、</a:t>
            </a:r>
            <a:r>
              <a:rPr lang="en-US" altLang="zh-CN" sz="1300">
                <a:latin typeface="微软雅黑" panose="020B0503020204020204" pitchFamily="34" charset="-122"/>
                <a:ea typeface="微软雅黑" panose="020B0503020204020204" pitchFamily="34" charset="-122"/>
              </a:rPr>
              <a:t>17</a:t>
            </a:r>
            <a:r>
              <a:rPr lang="zh-CN" altLang="en-US" sz="1300" dirty="0">
                <a:latin typeface="微软雅黑" panose="020B0503020204020204" pitchFamily="34" charset="-122"/>
                <a:ea typeface="微软雅黑" panose="020B0503020204020204" pitchFamily="34" charset="-122"/>
              </a:rPr>
              <a:t>个直属单位和股份公司组成，共有</a:t>
            </a:r>
            <a:r>
              <a:rPr lang="en-US" altLang="zh-CN" sz="1300">
                <a:latin typeface="微软雅黑" panose="020B0503020204020204" pitchFamily="34" charset="-122"/>
                <a:ea typeface="微软雅黑" panose="020B0503020204020204" pitchFamily="34" charset="-122"/>
              </a:rPr>
              <a:t>500</a:t>
            </a:r>
            <a:r>
              <a:rPr lang="zh-CN" altLang="en-US" sz="1300" dirty="0">
                <a:latin typeface="微软雅黑" panose="020B0503020204020204" pitchFamily="34" charset="-122"/>
                <a:ea typeface="微软雅黑" panose="020B0503020204020204" pitchFamily="34" charset="-122"/>
              </a:rPr>
              <a:t>余户企业和机构，分布于国内各省市自治区以及</a:t>
            </a:r>
            <a:r>
              <a:rPr lang="en-US" altLang="zh-CN" sz="1300">
                <a:latin typeface="微软雅黑" panose="020B0503020204020204" pitchFamily="34" charset="-122"/>
                <a:ea typeface="微软雅黑" panose="020B0503020204020204" pitchFamily="34" charset="-122"/>
              </a:rPr>
              <a:t>20</a:t>
            </a:r>
            <a:r>
              <a:rPr lang="zh-CN" altLang="en-US" sz="1300" dirty="0">
                <a:latin typeface="微软雅黑" panose="020B0503020204020204" pitchFamily="34" charset="-122"/>
                <a:ea typeface="微软雅黑" panose="020B0503020204020204" pitchFamily="34" charset="-122"/>
              </a:rPr>
              <a:t>余个国家和地区，职工约</a:t>
            </a:r>
            <a:r>
              <a:rPr lang="en-US" altLang="zh-CN" sz="1300">
                <a:latin typeface="微软雅黑" panose="020B0503020204020204" pitchFamily="34" charset="-122"/>
                <a:ea typeface="微软雅黑" panose="020B0503020204020204" pitchFamily="34" charset="-122"/>
              </a:rPr>
              <a:t>15</a:t>
            </a:r>
            <a:r>
              <a:rPr lang="zh-CN" altLang="en-US" sz="1300" dirty="0">
                <a:latin typeface="微软雅黑" panose="020B0503020204020204" pitchFamily="34" charset="-122"/>
                <a:ea typeface="微软雅黑" panose="020B0503020204020204" pitchFamily="34" charset="-122"/>
              </a:rPr>
              <a:t>万人。</a:t>
            </a:r>
            <a:r>
              <a:rPr lang="en-US" altLang="zh-CN" sz="1300" dirty="0">
                <a:latin typeface="微软雅黑" panose="020B0503020204020204" pitchFamily="34" charset="-122"/>
                <a:ea typeface="微软雅黑" panose="020B0503020204020204" pitchFamily="34" charset="-122"/>
              </a:rPr>
              <a:t>2017</a:t>
            </a:r>
            <a:r>
              <a:rPr lang="zh-CN" altLang="en-US" sz="1300" dirty="0">
                <a:latin typeface="微软雅黑" panose="020B0503020204020204" pitchFamily="34" charset="-122"/>
                <a:ea typeface="微软雅黑" panose="020B0503020204020204" pitchFamily="34" charset="-122"/>
              </a:rPr>
              <a:t>年位列世界</a:t>
            </a:r>
            <a:r>
              <a:rPr lang="en-US" altLang="zh-CN" sz="1300" dirty="0">
                <a:latin typeface="微软雅黑" panose="020B0503020204020204" pitchFamily="34" charset="-122"/>
                <a:ea typeface="微软雅黑" panose="020B0503020204020204" pitchFamily="34" charset="-122"/>
              </a:rPr>
              <a:t>500</a:t>
            </a:r>
            <a:r>
              <a:rPr lang="zh-CN" altLang="en-US" sz="1300" dirty="0">
                <a:latin typeface="微软雅黑" panose="020B0503020204020204" pitchFamily="34" charset="-122"/>
                <a:ea typeface="微软雅黑" panose="020B0503020204020204" pitchFamily="34" charset="-122"/>
              </a:rPr>
              <a:t>强第</a:t>
            </a:r>
            <a:r>
              <a:rPr lang="en-US" altLang="zh-CN" sz="1300" dirty="0">
                <a:latin typeface="微软雅黑" panose="020B0503020204020204" pitchFamily="34" charset="-122"/>
                <a:ea typeface="微软雅黑" panose="020B0503020204020204" pitchFamily="34" charset="-122"/>
              </a:rPr>
              <a:t>355</a:t>
            </a:r>
            <a:r>
              <a:rPr lang="zh-CN" altLang="en-US" sz="1300" dirty="0">
                <a:latin typeface="微软雅黑" panose="020B0503020204020204" pitchFamily="34" charset="-122"/>
                <a:ea typeface="微软雅黑" panose="020B0503020204020204" pitchFamily="34" charset="-122"/>
              </a:rPr>
              <a:t>位。</a:t>
            </a:r>
          </a:p>
          <a:p>
            <a:pPr marL="400050" lvl="2" indent="0">
              <a:lnSpc>
                <a:spcPct val="150000"/>
              </a:lnSpc>
              <a:spcBef>
                <a:spcPct val="0"/>
              </a:spcBef>
              <a:buClr>
                <a:srgbClr val="00B050"/>
              </a:buClr>
              <a:buFont typeface="Wingdings" panose="05000000000000000000" pitchFamily="2" charset="2"/>
              <a:buNone/>
            </a:pPr>
            <a:r>
              <a:rPr lang="en-US" altLang="zh-CN" sz="1300">
                <a:latin typeface="微软雅黑" panose="020B0503020204020204" pitchFamily="34" charset="-122"/>
                <a:ea typeface="微软雅黑" panose="020B0503020204020204" pitchFamily="34" charset="-122"/>
              </a:rPr>
              <a:t>2020</a:t>
            </a:r>
            <a:r>
              <a:rPr lang="zh-CN" altLang="en-US" sz="1300">
                <a:latin typeface="微软雅黑" panose="020B0503020204020204" pitchFamily="34" charset="-122"/>
                <a:ea typeface="微软雅黑" panose="020B0503020204020204" pitchFamily="34" charset="-122"/>
              </a:rPr>
              <a:t>年初步建成</a:t>
            </a:r>
            <a:r>
              <a:rPr lang="en-US" altLang="zh-CN" sz="1300">
                <a:latin typeface="微软雅黑" panose="020B0503020204020204" pitchFamily="34" charset="-122"/>
                <a:ea typeface="微软雅黑" panose="020B0503020204020204" pitchFamily="34" charset="-122"/>
              </a:rPr>
              <a:t>“</a:t>
            </a:r>
            <a:r>
              <a:rPr lang="zh-CN" altLang="en-US" sz="1300" b="1">
                <a:solidFill>
                  <a:srgbClr val="FF0000"/>
                </a:solidFill>
                <a:latin typeface="微软雅黑" panose="020B0503020204020204" pitchFamily="34" charset="-122"/>
                <a:ea typeface="微软雅黑" panose="020B0503020204020204" pitchFamily="34" charset="-122"/>
              </a:rPr>
              <a:t>国际一流航天防务公司</a:t>
            </a:r>
            <a:r>
              <a:rPr lang="en-US" altLang="zh-CN" sz="1300">
                <a:latin typeface="微软雅黑" panose="020B0503020204020204" pitchFamily="34" charset="-122"/>
                <a:ea typeface="微软雅黑" panose="020B0503020204020204" pitchFamily="34" charset="-122"/>
              </a:rPr>
              <a:t>”</a:t>
            </a:r>
            <a:r>
              <a:rPr lang="zh-CN" altLang="en-US" sz="1300">
                <a:latin typeface="微软雅黑" panose="020B0503020204020204" pitchFamily="34" charset="-122"/>
                <a:ea typeface="微软雅黑" panose="020B0503020204020204" pitchFamily="34" charset="-122"/>
              </a:rPr>
              <a:t>战略目标</a:t>
            </a:r>
          </a:p>
          <a:p>
            <a:pPr marL="400050" lvl="2" indent="342900">
              <a:lnSpc>
                <a:spcPct val="150000"/>
              </a:lnSpc>
              <a:spcBef>
                <a:spcPct val="0"/>
              </a:spcBef>
              <a:buClr>
                <a:srgbClr val="00B050"/>
              </a:buClr>
              <a:buFont typeface="Wingdings" panose="05000000000000000000" pitchFamily="2" charset="2"/>
              <a:buChar char="p"/>
            </a:pPr>
            <a:r>
              <a:rPr lang="zh-CN" altLang="en-US" sz="1300" b="1" dirty="0">
                <a:solidFill>
                  <a:srgbClr val="FF0000"/>
                </a:solidFill>
                <a:latin typeface="微软雅黑" panose="020B0503020204020204" pitchFamily="34" charset="-122"/>
                <a:ea typeface="微软雅黑" panose="020B0503020204020204" pitchFamily="34" charset="-122"/>
              </a:rPr>
              <a:t>一主两翼</a:t>
            </a:r>
            <a:r>
              <a:rPr lang="zh-CN" altLang="en-US" sz="1300" dirty="0">
                <a:latin typeface="微软雅黑" panose="020B0503020204020204" pitchFamily="34" charset="-122"/>
                <a:ea typeface="微软雅黑" panose="020B0503020204020204" pitchFamily="34" charset="-122"/>
              </a:rPr>
              <a:t>：“一主”产业为航天防务产业，“两翼”产业是</a:t>
            </a:r>
            <a:r>
              <a:rPr lang="zh-CN" altLang="en-US" sz="1300" dirty="0">
                <a:solidFill>
                  <a:srgbClr val="FF0000"/>
                </a:solidFill>
                <a:latin typeface="微软雅黑" panose="020B0503020204020204" pitchFamily="34" charset="-122"/>
                <a:ea typeface="微软雅黑" panose="020B0503020204020204" pitchFamily="34" charset="-122"/>
              </a:rPr>
              <a:t>信息技术产业</a:t>
            </a:r>
            <a:r>
              <a:rPr lang="zh-CN" altLang="en-US" sz="1300" dirty="0">
                <a:latin typeface="微软雅黑" panose="020B0503020204020204" pitchFamily="34" charset="-122"/>
                <a:ea typeface="微软雅黑" panose="020B0503020204020204" pitchFamily="34" charset="-122"/>
              </a:rPr>
              <a:t>和装备制造业</a:t>
            </a:r>
          </a:p>
          <a:p>
            <a:pPr marL="400050" lvl="2" indent="342900">
              <a:lnSpc>
                <a:spcPct val="150000"/>
              </a:lnSpc>
              <a:spcBef>
                <a:spcPct val="0"/>
              </a:spcBef>
              <a:buClr>
                <a:srgbClr val="00B050"/>
              </a:buClr>
              <a:buFont typeface="Wingdings" panose="05000000000000000000" pitchFamily="2" charset="2"/>
              <a:buChar char="p"/>
            </a:pPr>
            <a:r>
              <a:rPr lang="zh-CN" altLang="en-US" sz="1300" b="1" dirty="0">
                <a:solidFill>
                  <a:srgbClr val="FF0000"/>
                </a:solidFill>
                <a:latin typeface="微软雅黑" panose="020B0503020204020204" pitchFamily="34" charset="-122"/>
                <a:ea typeface="微软雅黑" panose="020B0503020204020204" pitchFamily="34" charset="-122"/>
              </a:rPr>
              <a:t>三创新</a:t>
            </a:r>
            <a:r>
              <a:rPr lang="zh-CN" altLang="en-US" sz="1300" dirty="0">
                <a:latin typeface="微软雅黑" panose="020B0503020204020204" pitchFamily="34" charset="-122"/>
                <a:ea typeface="微软雅黑" panose="020B0503020204020204" pitchFamily="34" charset="-122"/>
              </a:rPr>
              <a:t>：科技创新、商业模式创新、管理创新</a:t>
            </a:r>
            <a:endParaRPr lang="en-US" altLang="zh-CN" sz="13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300" b="1" dirty="0">
                <a:solidFill>
                  <a:srgbClr val="FF0000"/>
                </a:solidFill>
                <a:latin typeface="微软雅黑" panose="020B0503020204020204" pitchFamily="34" charset="-122"/>
                <a:ea typeface="微软雅黑" panose="020B0503020204020204" pitchFamily="34" charset="-122"/>
              </a:rPr>
              <a:t>四化</a:t>
            </a:r>
            <a:r>
              <a:rPr lang="zh-CN" altLang="en-US" sz="1300" dirty="0">
                <a:latin typeface="微软雅黑" panose="020B0503020204020204" pitchFamily="34" charset="-122"/>
                <a:ea typeface="微软雅黑" panose="020B0503020204020204" pitchFamily="34" charset="-122"/>
              </a:rPr>
              <a:t>：以“</a:t>
            </a:r>
            <a:r>
              <a:rPr lang="zh-CN" altLang="en-US" sz="1300" dirty="0">
                <a:solidFill>
                  <a:srgbClr val="FF0000"/>
                </a:solidFill>
                <a:latin typeface="微软雅黑" panose="020B0503020204020204" pitchFamily="34" charset="-122"/>
                <a:ea typeface="微软雅黑" panose="020B0503020204020204" pitchFamily="34" charset="-122"/>
              </a:rPr>
              <a:t>信息化</a:t>
            </a:r>
            <a:r>
              <a:rPr lang="zh-CN" altLang="en-US" sz="1300" dirty="0">
                <a:latin typeface="微软雅黑" panose="020B0503020204020204" pitchFamily="34" charset="-122"/>
                <a:ea typeface="微软雅黑" panose="020B0503020204020204" pitchFamily="34" charset="-122"/>
              </a:rPr>
              <a:t>、社会化、市场化、国际化”为发展导向</a:t>
            </a:r>
          </a:p>
          <a:p>
            <a:pPr marL="400050" lvl="2" indent="342900">
              <a:lnSpc>
                <a:spcPct val="150000"/>
              </a:lnSpc>
              <a:spcBef>
                <a:spcPct val="0"/>
              </a:spcBef>
              <a:buClr>
                <a:srgbClr val="00B050"/>
              </a:buClr>
              <a:buFont typeface="Wingdings" panose="05000000000000000000" pitchFamily="2" charset="2"/>
              <a:buNone/>
            </a:pPr>
            <a:endParaRPr lang="zh-CN" altLang="en-US" sz="1300" dirty="0">
              <a:solidFill>
                <a:srgbClr val="99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rcRect b="10780"/>
          <a:stretch>
            <a:fillRect/>
          </a:stretch>
        </p:blipFill>
        <p:spPr>
          <a:xfrm>
            <a:off x="1000760" y="3938905"/>
            <a:ext cx="2103438" cy="876300"/>
          </a:xfrm>
          <a:prstGeom prst="rect">
            <a:avLst/>
          </a:prstGeom>
          <a:solidFill>
            <a:srgbClr val="F2F2F2"/>
          </a:solidFill>
          <a:ln w="9525">
            <a:noFill/>
          </a:ln>
        </p:spPr>
      </p:pic>
      <p:pic>
        <p:nvPicPr>
          <p:cNvPr id="4" name="图片 3"/>
          <p:cNvPicPr>
            <a:picLocks noChangeAspect="1"/>
          </p:cNvPicPr>
          <p:nvPr/>
        </p:nvPicPr>
        <p:blipFill>
          <a:blip r:embed="rId3"/>
          <a:srcRect t="32101" b="14070"/>
          <a:stretch>
            <a:fillRect/>
          </a:stretch>
        </p:blipFill>
        <p:spPr>
          <a:xfrm>
            <a:off x="3161348" y="3940493"/>
            <a:ext cx="3255962" cy="874712"/>
          </a:xfrm>
          <a:prstGeom prst="rect">
            <a:avLst/>
          </a:prstGeom>
          <a:solidFill>
            <a:srgbClr val="F2F2F2"/>
          </a:solidFill>
          <a:ln w="9525">
            <a:noFill/>
          </a:ln>
        </p:spPr>
      </p:pic>
      <p:pic>
        <p:nvPicPr>
          <p:cNvPr id="6" name="图片 5"/>
          <p:cNvPicPr>
            <a:picLocks noChangeAspect="1"/>
          </p:cNvPicPr>
          <p:nvPr/>
        </p:nvPicPr>
        <p:blipFill>
          <a:blip r:embed="rId4"/>
          <a:stretch>
            <a:fillRect/>
          </a:stretch>
        </p:blipFill>
        <p:spPr>
          <a:xfrm>
            <a:off x="6472873" y="3938905"/>
            <a:ext cx="2016125" cy="876300"/>
          </a:xfrm>
          <a:prstGeom prst="rect">
            <a:avLst/>
          </a:prstGeom>
          <a:solidFill>
            <a:srgbClr val="F2F2F2"/>
          </a:solidFill>
          <a:ln w="9525">
            <a:noFill/>
          </a:ln>
        </p:spPr>
      </p:pic>
      <p:sp>
        <p:nvSpPr>
          <p:cNvPr id="6150" name="Rectangle 7"/>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6151" name="标题 1"/>
          <p:cNvSpPr/>
          <p:nvPr/>
        </p:nvSpPr>
        <p:spPr>
          <a:xfrm>
            <a:off x="457200" y="873125"/>
            <a:ext cx="8229600" cy="557213"/>
          </a:xfrm>
          <a:prstGeom prst="rect">
            <a:avLst/>
          </a:prstGeom>
          <a:noFill/>
          <a:ln w="9525">
            <a:noFill/>
          </a:ln>
        </p:spPr>
        <p:txBody>
          <a:bodyPr anchor="ctr"/>
          <a:lstStyle/>
          <a:p>
            <a:pPr eaLnBrk="0" hangingPunct="0"/>
            <a:r>
              <a:rPr lang="zh-CN" altLang="en-US" sz="3000" b="1" dirty="0">
                <a:latin typeface="微软雅黑" panose="020B0503020204020204" pitchFamily="34" charset="-122"/>
                <a:ea typeface="微软雅黑" panose="020B0503020204020204" pitchFamily="34" charset="-122"/>
              </a:rPr>
              <a:t>航天科工简介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par>
                                <p:cTn id="10" presetID="50" presetClass="entr" presetSubtype="0" decel="100000"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3"/>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0" presetClass="entr" presetSubtype="0" decel="100000" fill="hold" nodeType="withEffect">
                                  <p:stCondLst>
                                    <p:cond delay="60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strVal val="#ppt_w+.3"/>
                                          </p:val>
                                        </p:tav>
                                        <p:tav tm="100000">
                                          <p:val>
                                            <p:strVal val="#ppt_w"/>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238125" y="1430655"/>
            <a:ext cx="6403340" cy="3857625"/>
          </a:xfrm>
        </p:spPr>
        <p:txBody>
          <a:bodyPr vert="horz" wrap="square" lIns="91440" tIns="45720" rIns="91440" bIns="45720" numCol="1" anchor="t" anchorCtr="0" compatLnSpc="1"/>
          <a:lstStyle/>
          <a:p>
            <a:pPr marL="0" indent="342900">
              <a:lnSpc>
                <a:spcPct val="150000"/>
              </a:lnSpc>
              <a:spcBef>
                <a:spcPct val="0"/>
              </a:spcBef>
              <a:buNone/>
            </a:pPr>
            <a:endParaRPr lang="zh-CN" altLang="en-US" sz="2000" b="1" dirty="0">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800" b="1" dirty="0">
                <a:solidFill>
                  <a:srgbClr val="FF0000"/>
                </a:solidFill>
                <a:latin typeface="微软雅黑" panose="020B0503020204020204" pitchFamily="34" charset="-122"/>
                <a:ea typeface="微软雅黑" panose="020B0503020204020204" pitchFamily="34" charset="-122"/>
              </a:rPr>
              <a:t>网络安全指挥系统：</a:t>
            </a:r>
            <a:r>
              <a:rPr lang="zh-CN" altLang="en-US" sz="1800" b="1" dirty="0">
                <a:latin typeface="微软雅黑" panose="020B0503020204020204" pitchFamily="34" charset="-122"/>
                <a:ea typeface="微软雅黑" panose="020B0503020204020204" pitchFamily="34" charset="-122"/>
              </a:rPr>
              <a:t>作为</a:t>
            </a:r>
            <a:r>
              <a:rPr lang="zh-CN" altLang="en-US" sz="1800" b="1" dirty="0">
                <a:solidFill>
                  <a:srgbClr val="FF0000"/>
                </a:solidFill>
                <a:latin typeface="微软雅黑" panose="020B0503020204020204" pitchFamily="34" charset="-122"/>
                <a:ea typeface="微软雅黑" panose="020B0503020204020204" pitchFamily="34" charset="-122"/>
              </a:rPr>
              <a:t>网络安全运行</a:t>
            </a:r>
          </a:p>
          <a:p>
            <a:pPr marL="400050" lvl="2" indent="0">
              <a:lnSpc>
                <a:spcPct val="150000"/>
              </a:lnSpc>
              <a:spcBef>
                <a:spcPct val="0"/>
              </a:spcBef>
              <a:buClr>
                <a:srgbClr val="00B050"/>
              </a:buClr>
              <a:buFont typeface="Wingdings" panose="05000000000000000000" pitchFamily="2" charset="2"/>
              <a:buNone/>
            </a:pPr>
            <a:r>
              <a:rPr lang="zh-CN" altLang="en-US" sz="1800" b="1" dirty="0">
                <a:solidFill>
                  <a:srgbClr val="FF0000"/>
                </a:solidFill>
                <a:latin typeface="微软雅黑" panose="020B0503020204020204" pitchFamily="34" charset="-122"/>
                <a:ea typeface="微软雅黑" panose="020B0503020204020204" pitchFamily="34" charset="-122"/>
              </a:rPr>
              <a:t>中心，</a:t>
            </a:r>
            <a:r>
              <a:rPr lang="zh-CN" altLang="en-US" sz="1800" b="1" dirty="0">
                <a:latin typeface="微软雅黑" panose="020B0503020204020204" pitchFamily="34" charset="-122"/>
                <a:ea typeface="微软雅黑" panose="020B0503020204020204" pitchFamily="34" charset="-122"/>
              </a:rPr>
              <a:t>集成</a:t>
            </a:r>
            <a:r>
              <a:rPr lang="zh-CN" altLang="en-US" sz="1800" b="1" dirty="0">
                <a:solidFill>
                  <a:schemeClr val="tx1"/>
                </a:solidFill>
                <a:latin typeface="微软雅黑" panose="020B0503020204020204" pitchFamily="34" charset="-122"/>
                <a:ea typeface="微软雅黑" panose="020B0503020204020204" pitchFamily="34" charset="-122"/>
              </a:rPr>
              <a:t>网管、安管、终端管理系统、</a:t>
            </a:r>
          </a:p>
          <a:p>
            <a:pPr marL="400050" lvl="2" indent="0">
              <a:lnSpc>
                <a:spcPct val="150000"/>
              </a:lnSpc>
              <a:spcBef>
                <a:spcPct val="0"/>
              </a:spcBef>
              <a:buClr>
                <a:srgbClr val="00B050"/>
              </a:buClr>
              <a:buFont typeface="Wingdings" panose="05000000000000000000" pitchFamily="2" charset="2"/>
              <a:buNone/>
            </a:pPr>
            <a:r>
              <a:rPr lang="zh-CN" altLang="en-US" sz="1800" b="1" dirty="0">
                <a:solidFill>
                  <a:schemeClr val="tx1"/>
                </a:solidFill>
                <a:latin typeface="微软雅黑" panose="020B0503020204020204" pitchFamily="34" charset="-122"/>
                <a:ea typeface="微软雅黑" panose="020B0503020204020204" pitchFamily="34" charset="-122"/>
              </a:rPr>
              <a:t>应急处置系统、网络态势感知系统为一体</a:t>
            </a:r>
            <a:r>
              <a:rPr lang="zh-CN" altLang="en-US" sz="1800" b="1" dirty="0">
                <a:solidFill>
                  <a:srgbClr val="FF0000"/>
                </a:solidFill>
                <a:latin typeface="微软雅黑" panose="020B0503020204020204" pitchFamily="34" charset="-122"/>
                <a:ea typeface="微软雅黑" panose="020B0503020204020204" pitchFamily="34" charset="-122"/>
              </a:rPr>
              <a:t>，</a:t>
            </a:r>
          </a:p>
          <a:p>
            <a:pPr marL="400050" lvl="2" indent="0">
              <a:lnSpc>
                <a:spcPct val="150000"/>
              </a:lnSpc>
              <a:spcBef>
                <a:spcPct val="0"/>
              </a:spcBef>
              <a:buClr>
                <a:srgbClr val="00B050"/>
              </a:buClr>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rPr>
              <a:t>实现全网系统安全机制始终可管，提供</a:t>
            </a:r>
          </a:p>
          <a:p>
            <a:pPr marL="400050" lvl="2" indent="0">
              <a:lnSpc>
                <a:spcPct val="150000"/>
              </a:lnSpc>
              <a:spcBef>
                <a:spcPct val="0"/>
              </a:spcBef>
              <a:buClr>
                <a:srgbClr val="00B050"/>
              </a:buClr>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rPr>
              <a:t>多部件、多维度协同工作的安全防御。</a:t>
            </a:r>
          </a:p>
          <a:p>
            <a:pPr marL="400050" lvl="2" indent="342900">
              <a:lnSpc>
                <a:spcPct val="150000"/>
              </a:lnSpc>
              <a:spcBef>
                <a:spcPct val="0"/>
              </a:spcBef>
              <a:buClr>
                <a:srgbClr val="00B050"/>
              </a:buClr>
              <a:buFont typeface="Wingdings" panose="05000000000000000000" pitchFamily="2" charset="2"/>
              <a:buNone/>
            </a:pPr>
            <a:endParaRPr lang="en-US" altLang="zh-CN" sz="1800">
              <a:latin typeface="微软雅黑" panose="020B0503020204020204" pitchFamily="34" charset="-122"/>
              <a:ea typeface="微软雅黑" panose="020B0503020204020204" pitchFamily="34" charset="-122"/>
            </a:endParaRPr>
          </a:p>
        </p:txBody>
      </p:sp>
      <p:sp>
        <p:nvSpPr>
          <p:cNvPr id="35844" name="Rectangle 5"/>
          <p:cNvSpPr/>
          <p:nvPr/>
        </p:nvSpPr>
        <p:spPr>
          <a:xfrm>
            <a:off x="0" y="14081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pPr algn="ctr"/>
            <a:endParaRPr lang="zh-CN" altLang="en-US" dirty="0">
              <a:latin typeface="Arial" panose="020B0604020202020204" pitchFamily="34" charset="0"/>
            </a:endParaRPr>
          </a:p>
        </p:txBody>
      </p:sp>
      <p:pic>
        <p:nvPicPr>
          <p:cNvPr id="35845" name="图片 4"/>
          <p:cNvPicPr>
            <a:picLocks noChangeAspect="1"/>
          </p:cNvPicPr>
          <p:nvPr/>
        </p:nvPicPr>
        <p:blipFill>
          <a:blip r:embed="rId2"/>
          <a:stretch>
            <a:fillRect/>
          </a:stretch>
        </p:blipFill>
        <p:spPr>
          <a:xfrm>
            <a:off x="5057775" y="2290445"/>
            <a:ext cx="3867150" cy="2347913"/>
          </a:xfrm>
          <a:prstGeom prst="rect">
            <a:avLst/>
          </a:prstGeom>
          <a:noFill/>
          <a:ln w="9525">
            <a:noFill/>
          </a:ln>
        </p:spPr>
      </p:pic>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a:solidFill>
                  <a:srgbClr val="FF0000"/>
                </a:solidFill>
                <a:latin typeface="微软雅黑" panose="020B0503020204020204" pitchFamily="34" charset="-122"/>
                <a:ea typeface="微软雅黑" panose="020B0503020204020204" pitchFamily="34" charset="-122"/>
                <a:sym typeface="+mn-ea"/>
              </a:rPr>
              <a:t>3. </a:t>
            </a:r>
            <a:r>
              <a:rPr lang="zh-CN" altLang="en-US" sz="2400" b="1" dirty="0">
                <a:solidFill>
                  <a:srgbClr val="FF0000"/>
                </a:solidFill>
                <a:latin typeface="微软雅黑" panose="020B0503020204020204" pitchFamily="34" charset="-122"/>
                <a:ea typeface="微软雅黑" panose="020B0503020204020204" pitchFamily="34" charset="-122"/>
                <a:sym typeface="+mn-ea"/>
              </a:rPr>
              <a:t>协同防御，形成基于大数据的网络安全指挥系统</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457200" y="1597025"/>
            <a:ext cx="8356600" cy="3224530"/>
          </a:xfrm>
        </p:spPr>
        <p:txBody>
          <a:bodyPr vert="horz" wrap="square" lIns="91440" tIns="45720" rIns="91440" bIns="45720" numCol="1" anchor="t" anchorCtr="0" compatLnSpc="1"/>
          <a:lstStyle/>
          <a:p>
            <a:pPr marL="400050" lvl="2" indent="342900">
              <a:lnSpc>
                <a:spcPct val="150000"/>
              </a:lnSpc>
              <a:spcBef>
                <a:spcPct val="0"/>
              </a:spcBef>
              <a:buClr>
                <a:srgbClr val="00B050"/>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通过可视化技术提高网络安全对于决策人员和运维人员的可见性</a:t>
            </a:r>
            <a:r>
              <a:rPr lang="zh-CN" altLang="zh-CN" sz="2000" dirty="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从终端、地理、时间、对象等</a:t>
            </a:r>
            <a:r>
              <a:rPr lang="zh-CN" altLang="en-US" sz="2000" b="1" dirty="0">
                <a:solidFill>
                  <a:srgbClr val="FF0000"/>
                </a:solidFill>
                <a:latin typeface="微软雅黑" panose="020B0503020204020204" pitchFamily="34" charset="-122"/>
                <a:ea typeface="微软雅黑" panose="020B0503020204020204" pitchFamily="34" charset="-122"/>
              </a:rPr>
              <a:t>多个维度</a:t>
            </a:r>
            <a:r>
              <a:rPr lang="zh-CN" altLang="en-US" sz="2000" dirty="0">
                <a:latin typeface="微软雅黑" panose="020B0503020204020204" pitchFamily="34" charset="-122"/>
                <a:ea typeface="微软雅黑" panose="020B0503020204020204" pitchFamily="34" charset="-122"/>
              </a:rPr>
              <a:t>展示安全态势。</a:t>
            </a:r>
            <a:endParaRPr lang="en-US" altLang="zh-CN" sz="2000">
              <a:latin typeface="微软雅黑" panose="020B0503020204020204" pitchFamily="34" charset="-122"/>
              <a:ea typeface="微软雅黑" panose="020B0503020204020204" pitchFamily="34" charset="-122"/>
            </a:endParaRPr>
          </a:p>
        </p:txBody>
      </p:sp>
      <p:sp>
        <p:nvSpPr>
          <p:cNvPr id="36868" name="Rectangle 8"/>
          <p:cNvSpPr/>
          <p:nvPr/>
        </p:nvSpPr>
        <p:spPr>
          <a:xfrm>
            <a:off x="0" y="13319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9" name="内容占位符 2"/>
          <p:cNvSpPr txBox="1"/>
          <p:nvPr/>
        </p:nvSpPr>
        <p:spPr bwMode="auto">
          <a:xfrm>
            <a:off x="2317750" y="4735513"/>
            <a:ext cx="3949700" cy="404813"/>
          </a:xfrm>
          <a:prstGeom prst="rect">
            <a:avLst/>
          </a:prstGeom>
          <a:noFill/>
          <a:ln w="9525">
            <a:noFill/>
            <a:miter lim="800000"/>
          </a:ln>
        </p:spPr>
        <p:txBody>
          <a:bodyPr/>
          <a:lstStyle/>
          <a:p>
            <a:pPr marL="0" marR="0" lvl="2" indent="0" algn="l" defTabSz="914400" rtl="0" eaLnBrk="0" fontAlgn="base" latinLnBrk="0" hangingPunct="0">
              <a:lnSpc>
                <a:spcPct val="150000"/>
              </a:lnSpc>
              <a:spcBef>
                <a:spcPct val="0"/>
              </a:spcBef>
              <a:spcAft>
                <a:spcPct val="0"/>
              </a:spcAft>
              <a:buClr>
                <a:srgbClr val="00B050"/>
              </a:buClr>
              <a:buSzTx/>
              <a:buFontTx/>
              <a:buNone/>
              <a:defRPr/>
            </a:pPr>
            <a:r>
              <a:rPr kumimoji="0" lang="zh-CN" altLang="en-US"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基于单位组织机构的终端安全态势感知图</a:t>
            </a:r>
            <a:endParaRPr kumimoji="0" lang="en-US" altLang="zh-CN" sz="16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6870" name="图片 10"/>
          <p:cNvPicPr>
            <a:picLocks noChangeAspect="1"/>
          </p:cNvPicPr>
          <p:nvPr/>
        </p:nvPicPr>
        <p:blipFill>
          <a:blip r:embed="rId2"/>
          <a:stretch>
            <a:fillRect/>
          </a:stretch>
        </p:blipFill>
        <p:spPr>
          <a:xfrm>
            <a:off x="695325" y="2803525"/>
            <a:ext cx="3333750" cy="1879600"/>
          </a:xfrm>
          <a:prstGeom prst="rect">
            <a:avLst/>
          </a:prstGeom>
          <a:noFill/>
          <a:ln w="9525">
            <a:noFill/>
          </a:ln>
        </p:spPr>
      </p:pic>
      <p:pic>
        <p:nvPicPr>
          <p:cNvPr id="36871" name="图片 11"/>
          <p:cNvPicPr>
            <a:picLocks noChangeAspect="1"/>
          </p:cNvPicPr>
          <p:nvPr/>
        </p:nvPicPr>
        <p:blipFill>
          <a:blip r:embed="rId3"/>
          <a:stretch>
            <a:fillRect/>
          </a:stretch>
        </p:blipFill>
        <p:spPr>
          <a:xfrm>
            <a:off x="5067300" y="2794000"/>
            <a:ext cx="3371850" cy="1879600"/>
          </a:xfrm>
          <a:prstGeom prst="rect">
            <a:avLst/>
          </a:prstGeom>
          <a:noFill/>
          <a:ln w="9525">
            <a:noFill/>
          </a:ln>
        </p:spPr>
      </p:pic>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a:solidFill>
                  <a:srgbClr val="FF0000"/>
                </a:solidFill>
                <a:latin typeface="微软雅黑" panose="020B0503020204020204" pitchFamily="34" charset="-122"/>
                <a:ea typeface="微软雅黑" panose="020B0503020204020204" pitchFamily="34" charset="-122"/>
                <a:sym typeface="+mn-ea"/>
              </a:rPr>
              <a:t>3. </a:t>
            </a:r>
            <a:r>
              <a:rPr lang="zh-CN" altLang="en-US" sz="2400" b="1" dirty="0">
                <a:solidFill>
                  <a:srgbClr val="FF0000"/>
                </a:solidFill>
                <a:latin typeface="微软雅黑" panose="020B0503020204020204" pitchFamily="34" charset="-122"/>
                <a:ea typeface="微软雅黑" panose="020B0503020204020204" pitchFamily="34" charset="-122"/>
                <a:sym typeface="+mn-ea"/>
              </a:rPr>
              <a:t>协同防御，形成基于大数据的网络安全指挥系统</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457200" y="1327150"/>
            <a:ext cx="8356600" cy="3498850"/>
          </a:xfrm>
        </p:spPr>
        <p:txBody>
          <a:bodyPr vert="horz" wrap="square" lIns="91440" tIns="45720" rIns="91440" bIns="45720" numCol="1" anchor="t" anchorCtr="0" compatLnSpc="1"/>
          <a:lstStyle/>
          <a:p>
            <a:pPr marL="0" indent="342900">
              <a:lnSpc>
                <a:spcPct val="150000"/>
              </a:lnSpc>
              <a:spcBef>
                <a:spcPct val="0"/>
              </a:spcBef>
              <a:buNone/>
            </a:pPr>
            <a:endParaRPr lang="en-US" altLang="zh-CN" sz="20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移动通信网络、工业控制系统</a:t>
            </a:r>
            <a:r>
              <a:rPr lang="zh-CN" altLang="en-US" sz="2000" dirty="0">
                <a:latin typeface="微软雅黑" panose="020B0503020204020204" pitchFamily="34" charset="-122"/>
                <a:ea typeface="微软雅黑" panose="020B0503020204020204" pitchFamily="34" charset="-122"/>
              </a:rPr>
              <a:t>等新应用形态开展安全防护建设。</a:t>
            </a:r>
            <a:endParaRPr lang="en-US" altLang="zh-CN" sz="20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rPr>
              <a:t>以工业控制系统为例</a:t>
            </a:r>
          </a:p>
          <a:p>
            <a:pPr marL="400050" lvl="2" indent="342900">
              <a:lnSpc>
                <a:spcPct val="150000"/>
              </a:lnSpc>
              <a:spcBef>
                <a:spcPct val="0"/>
              </a:spcBef>
              <a:buClr>
                <a:srgbClr val="00B050"/>
              </a:buClr>
              <a:buFont typeface="Wingdings" panose="05000000000000000000" pitchFamily="2" charset="2"/>
              <a:buNone/>
            </a:pPr>
            <a:r>
              <a:rPr lang="zh-CN" altLang="en-US" sz="1800" dirty="0">
                <a:latin typeface="微软雅黑" panose="020B0503020204020204" pitchFamily="34" charset="-122"/>
                <a:ea typeface="微软雅黑" panose="020B0503020204020204" pitchFamily="34" charset="-122"/>
              </a:rPr>
              <a:t>根据等级保护</a:t>
            </a:r>
            <a:r>
              <a:rPr lang="en-US" altLang="zh-CN" sz="180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工业控制安全扩展要求</a:t>
            </a:r>
            <a:r>
              <a:rPr lang="en-US" altLang="zh-CN" sz="180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征求意见稿要求，在不影响工控系统的</a:t>
            </a:r>
            <a:r>
              <a:rPr lang="zh-CN" altLang="en-US" sz="1800" b="1" dirty="0">
                <a:solidFill>
                  <a:schemeClr val="tx1"/>
                </a:solidFill>
                <a:latin typeface="微软雅黑" panose="020B0503020204020204" pitchFamily="34" charset="-122"/>
                <a:ea typeface="微软雅黑" panose="020B0503020204020204" pitchFamily="34" charset="-122"/>
              </a:rPr>
              <a:t>正常运行和</a:t>
            </a:r>
            <a:r>
              <a:rPr lang="en-US" altLang="zh-CN" sz="1800" b="1">
                <a:solidFill>
                  <a:schemeClr val="tx1"/>
                </a:solidFill>
                <a:latin typeface="微软雅黑" panose="020B0503020204020204" pitchFamily="34" charset="-122"/>
                <a:ea typeface="微软雅黑" panose="020B0503020204020204" pitchFamily="34" charset="-122"/>
              </a:rPr>
              <a:t>SAFETY</a:t>
            </a:r>
            <a:r>
              <a:rPr lang="zh-CN" altLang="en-US" sz="1800" b="1" dirty="0">
                <a:solidFill>
                  <a:schemeClr val="tx1"/>
                </a:solidFill>
                <a:latin typeface="微软雅黑" panose="020B0503020204020204" pitchFamily="34" charset="-122"/>
                <a:ea typeface="微软雅黑" panose="020B0503020204020204" pitchFamily="34" charset="-122"/>
              </a:rPr>
              <a:t>安全</a:t>
            </a:r>
            <a:r>
              <a:rPr lang="zh-CN" altLang="en-US" sz="1800" dirty="0">
                <a:latin typeface="微软雅黑" panose="020B0503020204020204" pitchFamily="34" charset="-122"/>
                <a:ea typeface="微软雅黑" panose="020B0503020204020204" pitchFamily="34" charset="-122"/>
              </a:rPr>
              <a:t>的情况下，通过</a:t>
            </a:r>
            <a:r>
              <a:rPr lang="zh-CN" altLang="en-US" sz="1800" b="1" dirty="0">
                <a:solidFill>
                  <a:srgbClr val="FF0000"/>
                </a:solidFill>
                <a:latin typeface="微软雅黑" panose="020B0503020204020204" pitchFamily="34" charset="-122"/>
                <a:ea typeface="微软雅黑" panose="020B0503020204020204" pitchFamily="34" charset="-122"/>
              </a:rPr>
              <a:t>分类接入、分域隔离、网络监测、安全管控</a:t>
            </a:r>
            <a:r>
              <a:rPr lang="zh-CN" altLang="en-US" sz="1800" dirty="0">
                <a:latin typeface="微软雅黑" panose="020B0503020204020204" pitchFamily="34" charset="-122"/>
                <a:ea typeface="微软雅黑" panose="020B0503020204020204" pitchFamily="34" charset="-122"/>
              </a:rPr>
              <a:t>，对工控系统的数据、协议、流量进行</a:t>
            </a:r>
            <a:r>
              <a:rPr lang="zh-CN" altLang="en-US" sz="1800" b="1" dirty="0">
                <a:solidFill>
                  <a:srgbClr val="FF0000"/>
                </a:solidFill>
                <a:latin typeface="微软雅黑" panose="020B0503020204020204" pitchFamily="34" charset="-122"/>
                <a:ea typeface="微软雅黑" panose="020B0503020204020204" pitchFamily="34" charset="-122"/>
                <a:sym typeface="+mn-ea"/>
              </a:rPr>
              <a:t>跨网系全方位的安全防护</a:t>
            </a:r>
            <a:r>
              <a:rPr lang="zh-CN" altLang="en-US" sz="1800" dirty="0">
                <a:latin typeface="微软雅黑" panose="020B0503020204020204" pitchFamily="34" charset="-122"/>
                <a:ea typeface="微软雅黑" panose="020B0503020204020204" pitchFamily="34" charset="-122"/>
              </a:rPr>
              <a:t>进行安全防护。</a:t>
            </a:r>
            <a:endParaRPr lang="zh-CN" altLang="en-US" sz="2000" dirty="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zh-CN" altLang="en-US" sz="2000" dirty="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2000">
              <a:latin typeface="微软雅黑" panose="020B0503020204020204" pitchFamily="34" charset="-122"/>
              <a:ea typeface="微软雅黑" panose="020B0503020204020204" pitchFamily="34" charset="-122"/>
            </a:endParaRPr>
          </a:p>
        </p:txBody>
      </p:sp>
      <p:sp>
        <p:nvSpPr>
          <p:cNvPr id="37892" name="Rectangle 4"/>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4.</a:t>
            </a:r>
            <a:r>
              <a:rPr lang="zh-CN" altLang="en-US" sz="2400" b="1" dirty="0">
                <a:solidFill>
                  <a:srgbClr val="FF0000"/>
                </a:solidFill>
                <a:latin typeface="微软雅黑" panose="020B0503020204020204" pitchFamily="34" charset="-122"/>
                <a:ea typeface="微软雅黑" panose="020B0503020204020204" pitchFamily="34" charset="-122"/>
                <a:sym typeface="+mn-ea"/>
              </a:rPr>
              <a:t>主动作为，摸索新应用形态的安全防护建设</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457200" y="1327150"/>
            <a:ext cx="8356600" cy="446088"/>
          </a:xfrm>
        </p:spPr>
        <p:txBody>
          <a:bodyPr vert="horz" wrap="square" lIns="91440" tIns="45720" rIns="91440" bIns="45720" numCol="1" anchor="t" anchorCtr="0" compatLnSpc="1"/>
          <a:lstStyle/>
          <a:p>
            <a:pPr marL="0" indent="342900">
              <a:lnSpc>
                <a:spcPct val="150000"/>
              </a:lnSpc>
              <a:spcBef>
                <a:spcPct val="0"/>
              </a:spcBef>
              <a:buNone/>
            </a:pPr>
            <a:endParaRPr lang="en-US" altLang="zh-CN" sz="1800" b="1">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zh-CN" altLang="en-US" sz="1800" dirty="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1800">
              <a:latin typeface="微软雅黑" panose="020B0503020204020204" pitchFamily="34" charset="-122"/>
              <a:ea typeface="微软雅黑" panose="020B0503020204020204" pitchFamily="34" charset="-122"/>
            </a:endParaRPr>
          </a:p>
        </p:txBody>
      </p:sp>
      <p:pic>
        <p:nvPicPr>
          <p:cNvPr id="39940" name="Picture 2"/>
          <p:cNvPicPr>
            <a:picLocks noChangeAspect="1"/>
          </p:cNvPicPr>
          <p:nvPr/>
        </p:nvPicPr>
        <p:blipFill>
          <a:blip r:embed="rId3"/>
          <a:stretch>
            <a:fillRect/>
          </a:stretch>
        </p:blipFill>
        <p:spPr>
          <a:xfrm>
            <a:off x="58738" y="1773238"/>
            <a:ext cx="5870575" cy="3275012"/>
          </a:xfrm>
          <a:prstGeom prst="rect">
            <a:avLst/>
          </a:prstGeom>
          <a:noFill/>
          <a:ln w="9525">
            <a:noFill/>
          </a:ln>
        </p:spPr>
      </p:pic>
      <p:sp>
        <p:nvSpPr>
          <p:cNvPr id="39941" name="Rectangle 2"/>
          <p:cNvSpPr txBox="1"/>
          <p:nvPr/>
        </p:nvSpPr>
        <p:spPr>
          <a:xfrm>
            <a:off x="5610225" y="1909763"/>
            <a:ext cx="3605213" cy="1423987"/>
          </a:xfrm>
          <a:prstGeom prst="rect">
            <a:avLst/>
          </a:prstGeom>
          <a:noFill/>
          <a:ln w="9525">
            <a:noFill/>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rPr>
              <a:t>分类接入：</a:t>
            </a:r>
            <a:r>
              <a:rPr lang="zh-CN" altLang="en-US" dirty="0">
                <a:latin typeface="微软雅黑" panose="020B0503020204020204" pitchFamily="34" charset="-122"/>
                <a:ea typeface="微软雅黑" panose="020B0503020204020204" pitchFamily="34" charset="-122"/>
              </a:rPr>
              <a:t>将仿真、数控、测试、调试类专用信息设备独立组网</a:t>
            </a:r>
            <a:endParaRPr lang="en-US" altLang="zh-CN">
              <a:latin typeface="微软雅黑" panose="020B0503020204020204" pitchFamily="34" charset="-122"/>
              <a:ea typeface="微软雅黑" panose="020B0503020204020204" pitchFamily="34" charset="-122"/>
            </a:endParaRPr>
          </a:p>
        </p:txBody>
      </p:sp>
      <p:sp>
        <p:nvSpPr>
          <p:cNvPr id="6" name="椭圆 5"/>
          <p:cNvSpPr/>
          <p:nvPr/>
        </p:nvSpPr>
        <p:spPr bwMode="auto">
          <a:xfrm>
            <a:off x="457200" y="3532188"/>
            <a:ext cx="981075" cy="1608138"/>
          </a:xfrm>
          <a:prstGeom prst="ellipse">
            <a:avLst/>
          </a:prstGeom>
          <a:noFill/>
          <a:ln w="19050" cap="flat" cmpd="sng" algn="ctr">
            <a:solidFill>
              <a:srgbClr val="00B050"/>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43" name="Rectangle 8"/>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4.</a:t>
            </a:r>
            <a:r>
              <a:rPr lang="zh-CN" altLang="en-US" sz="2400" b="1" dirty="0">
                <a:solidFill>
                  <a:srgbClr val="FF0000"/>
                </a:solidFill>
                <a:latin typeface="微软雅黑" panose="020B0503020204020204" pitchFamily="34" charset="-122"/>
                <a:ea typeface="微软雅黑" panose="020B0503020204020204" pitchFamily="34" charset="-122"/>
                <a:sym typeface="+mn-ea"/>
              </a:rPr>
              <a:t>主动作为，摸索新应用形态的安全防护建设</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457200" y="1327150"/>
            <a:ext cx="8356600" cy="3498850"/>
          </a:xfrm>
        </p:spPr>
        <p:txBody>
          <a:bodyPr vert="horz" wrap="square" lIns="91440" tIns="45720" rIns="91440" bIns="45720" numCol="1" anchor="t" anchorCtr="0" compatLnSpc="1"/>
          <a:lstStyle/>
          <a:p>
            <a:pPr marL="400050" lvl="2" indent="342900">
              <a:lnSpc>
                <a:spcPct val="150000"/>
              </a:lnSpc>
              <a:spcBef>
                <a:spcPct val="0"/>
              </a:spcBef>
              <a:buClr>
                <a:srgbClr val="00B050"/>
              </a:buClr>
              <a:buFont typeface="Wingdings" panose="05000000000000000000" pitchFamily="2" charset="2"/>
              <a:buChar char="p"/>
            </a:pPr>
            <a:endParaRPr lang="zh-CN" altLang="en-US" sz="1800" dirty="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1800">
              <a:latin typeface="微软雅黑" panose="020B0503020204020204" pitchFamily="34" charset="-122"/>
              <a:ea typeface="微软雅黑" panose="020B0503020204020204" pitchFamily="34" charset="-122"/>
            </a:endParaRPr>
          </a:p>
        </p:txBody>
      </p:sp>
      <p:pic>
        <p:nvPicPr>
          <p:cNvPr id="40964" name="Picture 2"/>
          <p:cNvPicPr>
            <a:picLocks noChangeAspect="1"/>
          </p:cNvPicPr>
          <p:nvPr/>
        </p:nvPicPr>
        <p:blipFill>
          <a:blip r:embed="rId3"/>
          <a:stretch>
            <a:fillRect/>
          </a:stretch>
        </p:blipFill>
        <p:spPr>
          <a:xfrm>
            <a:off x="58738" y="1773238"/>
            <a:ext cx="5870575" cy="3275012"/>
          </a:xfrm>
          <a:prstGeom prst="rect">
            <a:avLst/>
          </a:prstGeom>
          <a:noFill/>
          <a:ln w="9525">
            <a:noFill/>
          </a:ln>
        </p:spPr>
      </p:pic>
      <p:sp>
        <p:nvSpPr>
          <p:cNvPr id="40965" name="Rectangle 2"/>
          <p:cNvSpPr txBox="1"/>
          <p:nvPr/>
        </p:nvSpPr>
        <p:spPr>
          <a:xfrm>
            <a:off x="5610225" y="1909763"/>
            <a:ext cx="3605213" cy="2201862"/>
          </a:xfrm>
          <a:prstGeom prst="rect">
            <a:avLst/>
          </a:prstGeom>
          <a:noFill/>
          <a:ln w="9525">
            <a:noFill/>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分域隔离：</a:t>
            </a:r>
            <a:r>
              <a:rPr lang="zh-CN" altLang="en-US" sz="2000" dirty="0">
                <a:latin typeface="微软雅黑" panose="020B0503020204020204" pitchFamily="34" charset="-122"/>
                <a:ea typeface="微软雅黑" panose="020B0503020204020204" pitchFamily="34" charset="-122"/>
              </a:rPr>
              <a:t>对分类接入的工业控制系统分域隔离，并将</a:t>
            </a:r>
            <a:r>
              <a:rPr lang="en-US" altLang="zh-CN" sz="2000">
                <a:latin typeface="微软雅黑" panose="020B0503020204020204" pitchFamily="34" charset="-122"/>
                <a:ea typeface="微软雅黑" panose="020B0503020204020204" pitchFamily="34" charset="-122"/>
              </a:rPr>
              <a:t>IT</a:t>
            </a:r>
            <a:r>
              <a:rPr lang="zh-CN" altLang="en-US" sz="2000" dirty="0">
                <a:latin typeface="微软雅黑" panose="020B0503020204020204" pitchFamily="34" charset="-122"/>
                <a:ea typeface="微软雅黑" panose="020B0503020204020204" pitchFamily="34" charset="-122"/>
              </a:rPr>
              <a:t>网与</a:t>
            </a:r>
            <a:r>
              <a:rPr lang="en-US" altLang="zh-CN" sz="2000">
                <a:latin typeface="微软雅黑" panose="020B0503020204020204" pitchFamily="34" charset="-122"/>
                <a:ea typeface="微软雅黑" panose="020B0503020204020204" pitchFamily="34" charset="-122"/>
              </a:rPr>
              <a:t>OT</a:t>
            </a:r>
            <a:r>
              <a:rPr lang="zh-CN" altLang="en-US" sz="2000" dirty="0">
                <a:latin typeface="微软雅黑" panose="020B0503020204020204" pitchFamily="34" charset="-122"/>
                <a:ea typeface="微软雅黑" panose="020B0503020204020204" pitchFamily="34" charset="-122"/>
              </a:rPr>
              <a:t>网进行隔离</a:t>
            </a:r>
            <a:endParaRPr lang="en-US" altLang="zh-CN" sz="2000">
              <a:latin typeface="微软雅黑" panose="020B0503020204020204" pitchFamily="34" charset="-122"/>
              <a:ea typeface="微软雅黑" panose="020B0503020204020204" pitchFamily="34" charset="-122"/>
            </a:endParaRPr>
          </a:p>
        </p:txBody>
      </p:sp>
      <p:sp>
        <p:nvSpPr>
          <p:cNvPr id="6" name="椭圆 5"/>
          <p:cNvSpPr/>
          <p:nvPr/>
        </p:nvSpPr>
        <p:spPr bwMode="auto">
          <a:xfrm>
            <a:off x="1362075" y="2366963"/>
            <a:ext cx="3676650" cy="736600"/>
          </a:xfrm>
          <a:prstGeom prst="ellipse">
            <a:avLst/>
          </a:prstGeom>
          <a:noFill/>
          <a:ln w="19050" cap="flat" cmpd="sng" algn="ctr">
            <a:solidFill>
              <a:srgbClr val="00B050"/>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7" name="Rectangle 8"/>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4.</a:t>
            </a:r>
            <a:r>
              <a:rPr lang="zh-CN" altLang="en-US" sz="2400" b="1" dirty="0">
                <a:solidFill>
                  <a:srgbClr val="FF0000"/>
                </a:solidFill>
                <a:latin typeface="微软雅黑" panose="020B0503020204020204" pitchFamily="34" charset="-122"/>
                <a:ea typeface="微软雅黑" panose="020B0503020204020204" pitchFamily="34" charset="-122"/>
                <a:sym typeface="+mn-ea"/>
              </a:rPr>
              <a:t>主动作为，摸索新应用形态的安全防护建设</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457200" y="1327150"/>
            <a:ext cx="8356600" cy="3498850"/>
          </a:xfrm>
        </p:spPr>
        <p:txBody>
          <a:bodyPr vert="horz" wrap="square" lIns="91440" tIns="45720" rIns="91440" bIns="45720" numCol="1" anchor="t" anchorCtr="0" compatLnSpc="1"/>
          <a:lstStyle/>
          <a:p>
            <a:pPr marL="400050" lvl="2" indent="342900">
              <a:lnSpc>
                <a:spcPct val="150000"/>
              </a:lnSpc>
              <a:spcBef>
                <a:spcPct val="0"/>
              </a:spcBef>
              <a:buClr>
                <a:srgbClr val="00B050"/>
              </a:buClr>
              <a:buFont typeface="Wingdings" panose="05000000000000000000" pitchFamily="2" charset="2"/>
              <a:buNone/>
            </a:pPr>
            <a:endParaRPr lang="zh-CN" altLang="en-US" sz="1800" dirty="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1800">
              <a:latin typeface="微软雅黑" panose="020B0503020204020204" pitchFamily="34" charset="-122"/>
              <a:ea typeface="微软雅黑" panose="020B0503020204020204" pitchFamily="34" charset="-122"/>
            </a:endParaRPr>
          </a:p>
        </p:txBody>
      </p:sp>
      <p:pic>
        <p:nvPicPr>
          <p:cNvPr id="41988" name="Picture 2"/>
          <p:cNvPicPr>
            <a:picLocks noChangeAspect="1"/>
          </p:cNvPicPr>
          <p:nvPr/>
        </p:nvPicPr>
        <p:blipFill>
          <a:blip r:embed="rId3"/>
          <a:stretch>
            <a:fillRect/>
          </a:stretch>
        </p:blipFill>
        <p:spPr>
          <a:xfrm>
            <a:off x="58738" y="1773238"/>
            <a:ext cx="5870575" cy="3275012"/>
          </a:xfrm>
          <a:prstGeom prst="rect">
            <a:avLst/>
          </a:prstGeom>
          <a:noFill/>
          <a:ln w="9525">
            <a:noFill/>
          </a:ln>
        </p:spPr>
      </p:pic>
      <p:sp>
        <p:nvSpPr>
          <p:cNvPr id="41989" name="Rectangle 2"/>
          <p:cNvSpPr txBox="1"/>
          <p:nvPr/>
        </p:nvSpPr>
        <p:spPr>
          <a:xfrm>
            <a:off x="5610225" y="1909763"/>
            <a:ext cx="3324225" cy="2201862"/>
          </a:xfrm>
          <a:prstGeom prst="rect">
            <a:avLst/>
          </a:prstGeom>
          <a:noFill/>
          <a:ln w="9525">
            <a:noFill/>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网络监测：</a:t>
            </a:r>
            <a:r>
              <a:rPr lang="zh-CN" altLang="en-US" sz="2000" dirty="0">
                <a:latin typeface="微软雅黑" panose="020B0503020204020204" pitchFamily="34" charset="-122"/>
                <a:ea typeface="微软雅黑" panose="020B0503020204020204" pitchFamily="34" charset="-122"/>
              </a:rPr>
              <a:t>在</a:t>
            </a:r>
            <a:r>
              <a:rPr lang="en-US" altLang="zh-CN" sz="2000">
                <a:latin typeface="微软雅黑" panose="020B0503020204020204" pitchFamily="34" charset="-122"/>
                <a:ea typeface="微软雅黑" panose="020B0503020204020204" pitchFamily="34" charset="-122"/>
              </a:rPr>
              <a:t>OT</a:t>
            </a:r>
            <a:r>
              <a:rPr lang="zh-CN" altLang="en-US" sz="2000" dirty="0">
                <a:latin typeface="微软雅黑" panose="020B0503020204020204" pitchFamily="34" charset="-122"/>
                <a:ea typeface="微软雅黑" panose="020B0503020204020204" pitchFamily="34" charset="-122"/>
              </a:rPr>
              <a:t>层的交换机旁挂工控安全探针，实现工控攻击的安全监测</a:t>
            </a:r>
            <a:endParaRPr lang="en-US" altLang="zh-CN" sz="2000">
              <a:latin typeface="微软雅黑" panose="020B0503020204020204" pitchFamily="34" charset="-122"/>
              <a:ea typeface="微软雅黑" panose="020B0503020204020204" pitchFamily="34" charset="-122"/>
            </a:endParaRPr>
          </a:p>
        </p:txBody>
      </p:sp>
      <p:sp>
        <p:nvSpPr>
          <p:cNvPr id="6" name="椭圆 5"/>
          <p:cNvSpPr/>
          <p:nvPr/>
        </p:nvSpPr>
        <p:spPr bwMode="auto">
          <a:xfrm>
            <a:off x="1657350" y="2989263"/>
            <a:ext cx="981075" cy="700088"/>
          </a:xfrm>
          <a:prstGeom prst="ellipse">
            <a:avLst/>
          </a:prstGeom>
          <a:noFill/>
          <a:ln w="19050" cap="flat" cmpd="sng" algn="ctr">
            <a:solidFill>
              <a:srgbClr val="00B050"/>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91" name="Rectangle 8"/>
          <p:cNvSpPr/>
          <p:nvPr/>
        </p:nvSpPr>
        <p:spPr>
          <a:xfrm>
            <a:off x="0" y="138906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4.</a:t>
            </a:r>
            <a:r>
              <a:rPr lang="zh-CN" altLang="en-US" sz="2400" b="1" dirty="0">
                <a:solidFill>
                  <a:srgbClr val="FF0000"/>
                </a:solidFill>
                <a:latin typeface="微软雅黑" panose="020B0503020204020204" pitchFamily="34" charset="-122"/>
                <a:ea typeface="微软雅黑" panose="020B0503020204020204" pitchFamily="34" charset="-122"/>
                <a:sym typeface="+mn-ea"/>
              </a:rPr>
              <a:t>主动作为，摸索新应用形态的安全防护建设</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457200" y="1327150"/>
            <a:ext cx="8356600" cy="3498850"/>
          </a:xfrm>
        </p:spPr>
        <p:txBody>
          <a:bodyPr vert="horz" wrap="square" lIns="91440" tIns="45720" rIns="91440" bIns="45720" numCol="1" anchor="t" anchorCtr="0" compatLnSpc="1"/>
          <a:lstStyle/>
          <a:p>
            <a:pPr marL="400050" lvl="2" indent="342900">
              <a:lnSpc>
                <a:spcPct val="150000"/>
              </a:lnSpc>
              <a:spcBef>
                <a:spcPct val="0"/>
              </a:spcBef>
              <a:buClr>
                <a:srgbClr val="00B050"/>
              </a:buClr>
              <a:buFont typeface="Wingdings" panose="05000000000000000000" pitchFamily="2" charset="2"/>
              <a:buChar char="p"/>
            </a:pPr>
            <a:endParaRPr lang="zh-CN" altLang="en-US" sz="1800" dirty="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endParaRPr lang="en-US" altLang="zh-CN" sz="1800">
              <a:latin typeface="微软雅黑" panose="020B0503020204020204" pitchFamily="34" charset="-122"/>
              <a:ea typeface="微软雅黑" panose="020B0503020204020204" pitchFamily="34" charset="-122"/>
            </a:endParaRPr>
          </a:p>
        </p:txBody>
      </p:sp>
      <p:pic>
        <p:nvPicPr>
          <p:cNvPr id="43012" name="Picture 2"/>
          <p:cNvPicPr>
            <a:picLocks noChangeAspect="1"/>
          </p:cNvPicPr>
          <p:nvPr/>
        </p:nvPicPr>
        <p:blipFill>
          <a:blip r:embed="rId3"/>
          <a:stretch>
            <a:fillRect/>
          </a:stretch>
        </p:blipFill>
        <p:spPr>
          <a:xfrm>
            <a:off x="58738" y="1773238"/>
            <a:ext cx="5870575" cy="3275012"/>
          </a:xfrm>
          <a:prstGeom prst="rect">
            <a:avLst/>
          </a:prstGeom>
          <a:noFill/>
          <a:ln w="9525">
            <a:noFill/>
          </a:ln>
        </p:spPr>
      </p:pic>
      <p:sp>
        <p:nvSpPr>
          <p:cNvPr id="43013" name="Rectangle 2"/>
          <p:cNvSpPr txBox="1"/>
          <p:nvPr/>
        </p:nvSpPr>
        <p:spPr>
          <a:xfrm>
            <a:off x="5610225" y="1909763"/>
            <a:ext cx="3605213" cy="2201862"/>
          </a:xfrm>
          <a:prstGeom prst="rect">
            <a:avLst/>
          </a:prstGeom>
          <a:noFill/>
          <a:ln w="9525">
            <a:noFill/>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安全管控：</a:t>
            </a:r>
            <a:r>
              <a:rPr lang="zh-CN" altLang="en-US" sz="2000" dirty="0">
                <a:latin typeface="微软雅黑" panose="020B0503020204020204" pitchFamily="34" charset="-122"/>
                <a:ea typeface="微软雅黑" panose="020B0503020204020204" pitchFamily="34" charset="-122"/>
              </a:rPr>
              <a:t>通过工控综合安全管理平台，实现工控系统、防护设备的统一管理与审计，并将信息汇总到非密广域网的大数据安全指挥系统。</a:t>
            </a:r>
            <a:endParaRPr lang="en-US" altLang="zh-CN" sz="2000">
              <a:latin typeface="微软雅黑" panose="020B0503020204020204" pitchFamily="34" charset="-122"/>
              <a:ea typeface="微软雅黑" panose="020B0503020204020204" pitchFamily="34" charset="-122"/>
            </a:endParaRPr>
          </a:p>
        </p:txBody>
      </p:sp>
      <p:sp>
        <p:nvSpPr>
          <p:cNvPr id="6" name="椭圆 5"/>
          <p:cNvSpPr/>
          <p:nvPr/>
        </p:nvSpPr>
        <p:spPr bwMode="auto">
          <a:xfrm>
            <a:off x="5291138" y="3124200"/>
            <a:ext cx="690563" cy="773113"/>
          </a:xfrm>
          <a:prstGeom prst="ellipse">
            <a:avLst/>
          </a:prstGeom>
          <a:noFill/>
          <a:ln w="19050" cap="flat" cmpd="sng" algn="ctr">
            <a:solidFill>
              <a:srgbClr val="00B050"/>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椭圆 6"/>
          <p:cNvSpPr/>
          <p:nvPr/>
        </p:nvSpPr>
        <p:spPr bwMode="auto">
          <a:xfrm>
            <a:off x="3276600" y="1636713"/>
            <a:ext cx="2181225" cy="773113"/>
          </a:xfrm>
          <a:prstGeom prst="ellipse">
            <a:avLst/>
          </a:prstGeom>
          <a:noFill/>
          <a:ln w="19050" cap="flat" cmpd="sng" algn="ctr">
            <a:solidFill>
              <a:srgbClr val="00B050"/>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6" name="Rectangle 8"/>
          <p:cNvSpPr/>
          <p:nvPr/>
        </p:nvSpPr>
        <p:spPr>
          <a:xfrm>
            <a:off x="0" y="13319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0483" name="标题 1"/>
          <p:cNvSpPr>
            <a:spLocks noGrp="1"/>
          </p:cNvSpPr>
          <p:nvPr/>
        </p:nvSpPr>
        <p:spPr>
          <a:xfrm>
            <a:off x="457200" y="869950"/>
            <a:ext cx="8229600" cy="557213"/>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b="1" dirty="0">
                <a:solidFill>
                  <a:srgbClr val="FF0000"/>
                </a:solidFill>
                <a:latin typeface="微软雅黑" panose="020B0503020204020204" pitchFamily="34" charset="-122"/>
                <a:ea typeface="微软雅黑" panose="020B0503020204020204" pitchFamily="34" charset="-122"/>
                <a:sym typeface="+mn-ea"/>
              </a:rPr>
              <a:t>4.</a:t>
            </a:r>
            <a:r>
              <a:rPr lang="zh-CN" altLang="en-US" sz="2400" b="1" dirty="0">
                <a:solidFill>
                  <a:srgbClr val="FF0000"/>
                </a:solidFill>
                <a:latin typeface="微软雅黑" panose="020B0503020204020204" pitchFamily="34" charset="-122"/>
                <a:ea typeface="微软雅黑" panose="020B0503020204020204" pitchFamily="34" charset="-122"/>
                <a:sym typeface="+mn-ea"/>
              </a:rPr>
              <a:t>主动作为，摸索新应用形态的安全防护建设</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45"/>
          <p:cNvGrpSpPr/>
          <p:nvPr/>
        </p:nvGrpSpPr>
        <p:grpSpPr>
          <a:xfrm>
            <a:off x="809625" y="1406525"/>
            <a:ext cx="7715250" cy="574675"/>
            <a:chOff x="790575" y="2601913"/>
            <a:chExt cx="7715250" cy="766234"/>
          </a:xfrm>
        </p:grpSpPr>
        <p:sp>
          <p:nvSpPr>
            <p:cNvPr id="5" name="圆角矩形 4"/>
            <p:cNvSpPr/>
            <p:nvPr/>
          </p:nvSpPr>
          <p:spPr>
            <a:xfrm>
              <a:off x="1706563" y="2601913"/>
              <a:ext cx="6799262" cy="714375"/>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lgn="r"/>
              <a:endParaRPr lang="zh-CN" altLang="en-US" sz="1600" dirty="0">
                <a:solidFill>
                  <a:srgbClr val="95BCD9"/>
                </a:solidFill>
                <a:latin typeface="Arial" panose="020B0604020202020204" pitchFamily="34" charset="0"/>
              </a:endParaRPr>
            </a:p>
          </p:txBody>
        </p:sp>
        <p:sp>
          <p:nvSpPr>
            <p:cNvPr id="45095" name="TextBox 64"/>
            <p:cNvSpPr txBox="1"/>
            <p:nvPr/>
          </p:nvSpPr>
          <p:spPr>
            <a:xfrm>
              <a:off x="1857375" y="2686580"/>
              <a:ext cx="6357938" cy="651933"/>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基本情况</a:t>
              </a:r>
            </a:p>
          </p:txBody>
        </p:sp>
        <p:grpSp>
          <p:nvGrpSpPr>
            <p:cNvPr id="45096" name="Group 39"/>
            <p:cNvGrpSpPr>
              <a:grpSpLocks noChangeAspect="1"/>
            </p:cNvGrpSpPr>
            <p:nvPr/>
          </p:nvGrpSpPr>
          <p:grpSpPr>
            <a:xfrm>
              <a:off x="1303548" y="2813307"/>
              <a:ext cx="40831" cy="341500"/>
              <a:chOff x="-555" y="966"/>
              <a:chExt cx="33" cy="276"/>
            </a:xfrm>
          </p:grpSpPr>
          <p:sp>
            <p:nvSpPr>
              <p:cNvPr id="10" name="AutoShape 23"/>
              <p:cNvSpPr>
                <a:spLocks noChangeAspect="1" noChangeArrowheads="1"/>
              </p:cNvSpPr>
              <p:nvPr/>
            </p:nvSpPr>
            <p:spPr bwMode="auto">
              <a:xfrm>
                <a:off x="-530" y="966"/>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11" name="AutoShape 24"/>
              <p:cNvSpPr>
                <a:spLocks noChangeAspect="1" noChangeArrowheads="1"/>
              </p:cNvSpPr>
              <p:nvPr/>
            </p:nvSpPr>
            <p:spPr bwMode="auto">
              <a:xfrm>
                <a:off x="-555" y="968"/>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12" name="AutoShape 25"/>
              <p:cNvSpPr>
                <a:spLocks noChangeAspect="1" noChangeArrowheads="1"/>
              </p:cNvSpPr>
              <p:nvPr/>
            </p:nvSpPr>
            <p:spPr bwMode="auto">
              <a:xfrm>
                <a:off x="-554" y="968"/>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grpSp>
        <p:sp>
          <p:nvSpPr>
            <p:cNvPr id="45097" name="TextBox 77"/>
            <p:cNvSpPr txBox="1"/>
            <p:nvPr/>
          </p:nvSpPr>
          <p:spPr>
            <a:xfrm>
              <a:off x="790575" y="2716213"/>
              <a:ext cx="428625" cy="651934"/>
            </a:xfrm>
            <a:prstGeom prst="rect">
              <a:avLst/>
            </a:prstGeom>
            <a:noFill/>
            <a:ln w="9525">
              <a:noFill/>
            </a:ln>
          </p:spPr>
          <p:txBody>
            <a:bodyPr>
              <a:spAutoFit/>
            </a:bodyPr>
            <a:lstStyle/>
            <a:p>
              <a:pPr algn="r"/>
              <a:r>
                <a:rPr lang="en-US" altLang="zh-CN" sz="2600">
                  <a:solidFill>
                    <a:srgbClr val="00B0F0"/>
                  </a:solidFill>
                  <a:latin typeface="微软雅黑" panose="020B0503020204020204" pitchFamily="34" charset="-122"/>
                  <a:ea typeface="微软雅黑" panose="020B0503020204020204" pitchFamily="34" charset="-122"/>
                </a:rPr>
                <a:t>1</a:t>
              </a:r>
              <a:endParaRPr lang="zh-CN" altLang="en-US" sz="2600" dirty="0">
                <a:solidFill>
                  <a:srgbClr val="00B0F0"/>
                </a:solidFill>
                <a:latin typeface="微软雅黑" panose="020B0503020204020204" pitchFamily="34" charset="-122"/>
                <a:ea typeface="微软雅黑" panose="020B0503020204020204" pitchFamily="34" charset="-122"/>
              </a:endParaRPr>
            </a:p>
          </p:txBody>
        </p:sp>
        <p:sp>
          <p:nvSpPr>
            <p:cNvPr id="14" name="右箭头 13"/>
            <p:cNvSpPr/>
            <p:nvPr/>
          </p:nvSpPr>
          <p:spPr>
            <a:xfrm>
              <a:off x="1400152" y="2900372"/>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endParaRPr lang="zh-CN" altLang="en-US" sz="1600" dirty="0">
                <a:solidFill>
                  <a:srgbClr val="FFFFFF"/>
                </a:solidFill>
                <a:latin typeface="Verdana" panose="020B0604030504040204" pitchFamily="34" charset="0"/>
              </a:endParaRPr>
            </a:p>
          </p:txBody>
        </p:sp>
      </p:grpSp>
      <p:grpSp>
        <p:nvGrpSpPr>
          <p:cNvPr id="45059" name="组合 46"/>
          <p:cNvGrpSpPr/>
          <p:nvPr/>
        </p:nvGrpSpPr>
        <p:grpSpPr>
          <a:xfrm>
            <a:off x="809625" y="2322513"/>
            <a:ext cx="7715250" cy="635000"/>
            <a:chOff x="790575" y="3597275"/>
            <a:chExt cx="7715250" cy="846001"/>
          </a:xfrm>
        </p:grpSpPr>
        <p:sp>
          <p:nvSpPr>
            <p:cNvPr id="7" name="圆角矩形 6"/>
            <p:cNvSpPr/>
            <p:nvPr/>
          </p:nvSpPr>
          <p:spPr>
            <a:xfrm>
              <a:off x="1706563" y="3597275"/>
              <a:ext cx="6799262" cy="714157"/>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45085" name="TextBox 66"/>
            <p:cNvSpPr txBox="1"/>
            <p:nvPr/>
          </p:nvSpPr>
          <p:spPr>
            <a:xfrm>
              <a:off x="1857375" y="3681875"/>
              <a:ext cx="6357938" cy="651421"/>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开展等保建设的工作思路</a:t>
              </a:r>
            </a:p>
          </p:txBody>
        </p:sp>
        <p:grpSp>
          <p:nvGrpSpPr>
            <p:cNvPr id="45086" name="Group 39"/>
            <p:cNvGrpSpPr>
              <a:grpSpLocks noChangeAspect="1"/>
            </p:cNvGrpSpPr>
            <p:nvPr/>
          </p:nvGrpSpPr>
          <p:grpSpPr>
            <a:xfrm>
              <a:off x="1303548" y="3790110"/>
              <a:ext cx="40831" cy="381093"/>
              <a:chOff x="-555" y="951"/>
              <a:chExt cx="33" cy="308"/>
            </a:xfrm>
          </p:grpSpPr>
          <p:sp>
            <p:nvSpPr>
              <p:cNvPr id="16"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7"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18"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45087" name="TextBox 83"/>
            <p:cNvSpPr txBox="1"/>
            <p:nvPr/>
          </p:nvSpPr>
          <p:spPr>
            <a:xfrm>
              <a:off x="790575" y="3711485"/>
              <a:ext cx="428625" cy="731791"/>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2</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20" name="右箭头 19"/>
            <p:cNvSpPr/>
            <p:nvPr/>
          </p:nvSpPr>
          <p:spPr>
            <a:xfrm>
              <a:off x="1408090" y="3895745"/>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45060" name="组合 47"/>
          <p:cNvGrpSpPr/>
          <p:nvPr/>
        </p:nvGrpSpPr>
        <p:grpSpPr>
          <a:xfrm>
            <a:off x="809625" y="3240088"/>
            <a:ext cx="7715250" cy="574675"/>
            <a:chOff x="790575" y="4573588"/>
            <a:chExt cx="7715250" cy="766234"/>
          </a:xfrm>
        </p:grpSpPr>
        <p:sp>
          <p:nvSpPr>
            <p:cNvPr id="21" name="圆角矩形 20"/>
            <p:cNvSpPr/>
            <p:nvPr/>
          </p:nvSpPr>
          <p:spPr>
            <a:xfrm>
              <a:off x="1706563" y="4573588"/>
              <a:ext cx="6799262" cy="714375"/>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lgn="r"/>
              <a:endParaRPr lang="zh-CN" altLang="en-US" sz="1600" dirty="0">
                <a:solidFill>
                  <a:srgbClr val="95BCD9"/>
                </a:solidFill>
                <a:latin typeface="Arial" panose="020B0604020202020204" pitchFamily="34" charset="0"/>
              </a:endParaRPr>
            </a:p>
          </p:txBody>
        </p:sp>
        <p:sp>
          <p:nvSpPr>
            <p:cNvPr id="45075" name="TextBox 94"/>
            <p:cNvSpPr txBox="1"/>
            <p:nvPr/>
          </p:nvSpPr>
          <p:spPr>
            <a:xfrm>
              <a:off x="1857375" y="4658255"/>
              <a:ext cx="6357938" cy="651933"/>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等级保护工作实践方法</a:t>
              </a:r>
            </a:p>
          </p:txBody>
        </p:sp>
        <p:grpSp>
          <p:nvGrpSpPr>
            <p:cNvPr id="45076" name="Group 39"/>
            <p:cNvGrpSpPr>
              <a:grpSpLocks noChangeAspect="1"/>
            </p:cNvGrpSpPr>
            <p:nvPr/>
          </p:nvGrpSpPr>
          <p:grpSpPr>
            <a:xfrm>
              <a:off x="1303548" y="4784982"/>
              <a:ext cx="40831" cy="341500"/>
              <a:chOff x="-555" y="966"/>
              <a:chExt cx="33" cy="276"/>
            </a:xfrm>
          </p:grpSpPr>
          <p:sp>
            <p:nvSpPr>
              <p:cNvPr id="26" name="AutoShape 23"/>
              <p:cNvSpPr>
                <a:spLocks noChangeAspect="1" noChangeArrowheads="1"/>
              </p:cNvSpPr>
              <p:nvPr/>
            </p:nvSpPr>
            <p:spPr bwMode="auto">
              <a:xfrm>
                <a:off x="-530" y="966"/>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27" name="AutoShape 24"/>
              <p:cNvSpPr>
                <a:spLocks noChangeAspect="1" noChangeArrowheads="1"/>
              </p:cNvSpPr>
              <p:nvPr/>
            </p:nvSpPr>
            <p:spPr bwMode="auto">
              <a:xfrm>
                <a:off x="-555" y="968"/>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28" name="AutoShape 25"/>
              <p:cNvSpPr>
                <a:spLocks noChangeAspect="1" noChangeArrowheads="1"/>
              </p:cNvSpPr>
              <p:nvPr/>
            </p:nvSpPr>
            <p:spPr bwMode="auto">
              <a:xfrm>
                <a:off x="-554" y="968"/>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grpSp>
        <p:sp>
          <p:nvSpPr>
            <p:cNvPr id="45077" name="TextBox 101"/>
            <p:cNvSpPr txBox="1"/>
            <p:nvPr/>
          </p:nvSpPr>
          <p:spPr>
            <a:xfrm>
              <a:off x="790575" y="4687888"/>
              <a:ext cx="428625" cy="651934"/>
            </a:xfrm>
            <a:prstGeom prst="rect">
              <a:avLst/>
            </a:prstGeom>
            <a:noFill/>
            <a:ln w="9525">
              <a:noFill/>
            </a:ln>
          </p:spPr>
          <p:txBody>
            <a:bodyPr>
              <a:spAutoFit/>
            </a:bodyPr>
            <a:lstStyle/>
            <a:p>
              <a:pPr algn="r"/>
              <a:r>
                <a:rPr lang="en-US" altLang="zh-CN" sz="2600">
                  <a:solidFill>
                    <a:srgbClr val="00B0F0"/>
                  </a:solidFill>
                  <a:latin typeface="微软雅黑" panose="020B0503020204020204" pitchFamily="34" charset="-122"/>
                  <a:ea typeface="微软雅黑" panose="020B0503020204020204" pitchFamily="34" charset="-122"/>
                </a:rPr>
                <a:t>3</a:t>
              </a:r>
              <a:endParaRPr lang="zh-CN" altLang="en-US" sz="2600" dirty="0">
                <a:solidFill>
                  <a:srgbClr val="00B0F0"/>
                </a:solidFill>
                <a:latin typeface="微软雅黑" panose="020B0503020204020204" pitchFamily="34" charset="-122"/>
                <a:ea typeface="微软雅黑" panose="020B0503020204020204" pitchFamily="34" charset="-122"/>
              </a:endParaRPr>
            </a:p>
          </p:txBody>
        </p:sp>
        <p:sp>
          <p:nvSpPr>
            <p:cNvPr id="30" name="右箭头 29"/>
            <p:cNvSpPr/>
            <p:nvPr/>
          </p:nvSpPr>
          <p:spPr>
            <a:xfrm>
              <a:off x="1409677" y="4872047"/>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endParaRPr lang="zh-CN" altLang="en-US" sz="1600" dirty="0">
                <a:solidFill>
                  <a:srgbClr val="FFFFFF"/>
                </a:solidFill>
                <a:latin typeface="Verdana" panose="020B0604030504040204" pitchFamily="34" charset="0"/>
              </a:endParaRPr>
            </a:p>
          </p:txBody>
        </p:sp>
      </p:grpSp>
      <p:grpSp>
        <p:nvGrpSpPr>
          <p:cNvPr id="45061" name="组合 44"/>
          <p:cNvGrpSpPr/>
          <p:nvPr/>
        </p:nvGrpSpPr>
        <p:grpSpPr>
          <a:xfrm>
            <a:off x="809625" y="4166293"/>
            <a:ext cx="7715439" cy="562021"/>
            <a:chOff x="790576" y="1677975"/>
            <a:chExt cx="7715276" cy="745145"/>
          </a:xfrm>
        </p:grpSpPr>
        <p:sp>
          <p:nvSpPr>
            <p:cNvPr id="37" name="圆角矩形 36"/>
            <p:cNvSpPr/>
            <p:nvPr/>
          </p:nvSpPr>
          <p:spPr>
            <a:xfrm>
              <a:off x="1706542" y="1677975"/>
              <a:ext cx="6799310" cy="714380"/>
            </a:xfrm>
            <a:prstGeom prst="round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zh-CN" altLang="en-US" sz="1600" dirty="0">
                <a:solidFill>
                  <a:srgbClr val="95BCD9"/>
                </a:solidFill>
                <a:latin typeface="Verdana" panose="020B0604030504040204" pitchFamily="34" charset="0"/>
              </a:endParaRPr>
            </a:p>
          </p:txBody>
        </p:sp>
        <p:sp>
          <p:nvSpPr>
            <p:cNvPr id="45065" name="TextBox 37"/>
            <p:cNvSpPr txBox="1"/>
            <p:nvPr/>
          </p:nvSpPr>
          <p:spPr>
            <a:xfrm>
              <a:off x="1841479" y="1761395"/>
              <a:ext cx="6459401" cy="651632"/>
            </a:xfrm>
            <a:prstGeom prst="rect">
              <a:avLst/>
            </a:prstGeom>
            <a:noFill/>
            <a:ln w="9525">
              <a:noFill/>
            </a:ln>
          </p:spPr>
          <p:txBody>
            <a:bodyPr>
              <a:spAutoFit/>
            </a:bodyPr>
            <a:lstStyle/>
            <a:p>
              <a:r>
                <a:rPr lang="zh-CN" altLang="en-US" sz="2600" b="1" dirty="0">
                  <a:solidFill>
                    <a:schemeClr val="bg1"/>
                  </a:solidFill>
                  <a:latin typeface="微软雅黑" panose="020B0503020204020204" pitchFamily="34" charset="-122"/>
                  <a:ea typeface="微软雅黑" panose="020B0503020204020204" pitchFamily="34" charset="-122"/>
                </a:rPr>
                <a:t>工作展望</a:t>
              </a:r>
            </a:p>
          </p:txBody>
        </p:sp>
        <p:grpSp>
          <p:nvGrpSpPr>
            <p:cNvPr id="45066" name="Group 39"/>
            <p:cNvGrpSpPr>
              <a:grpSpLocks noChangeAspect="1"/>
            </p:cNvGrpSpPr>
            <p:nvPr/>
          </p:nvGrpSpPr>
          <p:grpSpPr>
            <a:xfrm>
              <a:off x="1303548" y="1871570"/>
              <a:ext cx="40831" cy="336550"/>
              <a:chOff x="-555" y="967"/>
              <a:chExt cx="33" cy="272"/>
            </a:xfrm>
          </p:grpSpPr>
          <p:sp>
            <p:nvSpPr>
              <p:cNvPr id="40" name="AutoShape 23"/>
              <p:cNvSpPr>
                <a:spLocks noChangeAspect="1" noChangeArrowheads="1"/>
              </p:cNvSpPr>
              <p:nvPr/>
            </p:nvSpPr>
            <p:spPr bwMode="auto">
              <a:xfrm>
                <a:off x="-530" y="967"/>
                <a:ext cx="8" cy="272"/>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41" name="AutoShape 24"/>
              <p:cNvSpPr>
                <a:spLocks noChangeAspect="1" noChangeArrowheads="1"/>
              </p:cNvSpPr>
              <p:nvPr/>
            </p:nvSpPr>
            <p:spPr bwMode="auto">
              <a:xfrm>
                <a:off x="-555" y="967"/>
                <a:ext cx="8" cy="272"/>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42" name="AutoShape 25"/>
              <p:cNvSpPr>
                <a:spLocks noChangeAspect="1" noChangeArrowheads="1"/>
              </p:cNvSpPr>
              <p:nvPr/>
            </p:nvSpPr>
            <p:spPr bwMode="auto">
              <a:xfrm>
                <a:off x="-554" y="967"/>
                <a:ext cx="8" cy="272"/>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grpSp>
        <p:sp>
          <p:nvSpPr>
            <p:cNvPr id="43" name="TextBox 42"/>
            <p:cNvSpPr txBox="1"/>
            <p:nvPr/>
          </p:nvSpPr>
          <p:spPr>
            <a:xfrm>
              <a:off x="790576" y="1774039"/>
              <a:ext cx="428616" cy="649081"/>
            </a:xfrm>
            <a:prstGeom prst="rect">
              <a:avLst/>
            </a:prstGeom>
            <a:noFill/>
          </p:spPr>
          <p:txBody>
            <a:bodyPr>
              <a:spAutoFit/>
            </a:bodyPr>
            <a:lstStyle/>
            <a:p>
              <a:pPr algn="r"/>
              <a:r>
                <a:rPr lang="en-US" altLang="zh-CN" sz="2600">
                  <a:latin typeface="微软雅黑" panose="020B0503020204020204" pitchFamily="34" charset="-122"/>
                  <a:ea typeface="微软雅黑" panose="020B0503020204020204" pitchFamily="34" charset="-122"/>
                </a:rPr>
                <a:t>4</a:t>
              </a:r>
              <a:endParaRPr lang="zh-CN" altLang="en-US" sz="2600" dirty="0">
                <a:latin typeface="微软雅黑" panose="020B0503020204020204" pitchFamily="34" charset="-122"/>
                <a:ea typeface="微软雅黑" panose="020B0503020204020204" pitchFamily="34" charset="-122"/>
              </a:endParaRPr>
            </a:p>
          </p:txBody>
        </p:sp>
        <p:sp>
          <p:nvSpPr>
            <p:cNvPr id="44" name="右箭头 43"/>
            <p:cNvSpPr/>
            <p:nvPr/>
          </p:nvSpPr>
          <p:spPr>
            <a:xfrm>
              <a:off x="1400153" y="2005003"/>
              <a:ext cx="285752" cy="214314"/>
            </a:xfrm>
            <a:prstGeom prst="rightArrow">
              <a:avLst/>
            </a:prstGeom>
            <a:gradFill rotWithShape="1">
              <a:gsLst>
                <a:gs pos="0">
                  <a:srgbClr val="16297A">
                    <a:shade val="51000"/>
                    <a:satMod val="130000"/>
                  </a:srgbClr>
                </a:gs>
                <a:gs pos="80000">
                  <a:srgbClr val="16297A">
                    <a:shade val="93000"/>
                    <a:satMod val="130000"/>
                  </a:srgbClr>
                </a:gs>
                <a:gs pos="100000">
                  <a:srgbClr val="16297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endParaRPr lang="zh-CN" altLang="en-US" sz="1600" dirty="0">
                <a:solidFill>
                  <a:srgbClr val="FFFFFF"/>
                </a:solidFill>
                <a:latin typeface="Verdana" panose="020B0604030504040204"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2400" b="1" dirty="0">
                <a:latin typeface="微软雅黑" panose="020B0503020204020204" pitchFamily="34" charset="-122"/>
                <a:ea typeface="微软雅黑" panose="020B0503020204020204" pitchFamily="34" charset="-122"/>
              </a:rPr>
              <a:t>跟进等保发展，坚持技术创新</a:t>
            </a:r>
          </a:p>
        </p:txBody>
      </p:sp>
      <p:sp>
        <p:nvSpPr>
          <p:cNvPr id="46083" name="Rectangle 4"/>
          <p:cNvSpPr/>
          <p:nvPr/>
        </p:nvSpPr>
        <p:spPr>
          <a:xfrm>
            <a:off x="0" y="13319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7" name="Rectangle 3"/>
          <p:cNvSpPr txBox="1">
            <a:spLocks noChangeArrowheads="1"/>
          </p:cNvSpPr>
          <p:nvPr/>
        </p:nvSpPr>
        <p:spPr bwMode="auto">
          <a:xfrm>
            <a:off x="457200" y="1420813"/>
            <a:ext cx="8229600" cy="1684338"/>
          </a:xfrm>
          <a:prstGeom prst="rect">
            <a:avLst/>
          </a:prstGeom>
          <a:noFill/>
          <a:ln w="9525">
            <a:noFill/>
            <a:miter lim="800000"/>
          </a:ln>
        </p:spPr>
        <p:txBody>
          <a:bodyPr vert="horz" wrap="square" lIns="91440" tIns="45720" rIns="91440" bIns="45720" numCol="1" anchor="t" anchorCtr="0" compatLnSpc="1"/>
          <a:lstStyle/>
          <a:p>
            <a:pPr indent="342900" eaLnBrk="0" hangingPunct="0">
              <a:lnSpc>
                <a:spcPct val="150000"/>
              </a:lnSpc>
              <a:buFont typeface="Arial" panose="020B0604020202020204" pitchFamily="34" charset="0"/>
              <a:buNone/>
            </a:pPr>
            <a:r>
              <a:rPr lang="zh-CN" altLang="en-US" sz="20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航天科工集团在等级保护工作起步虽晚，将奋起直追，全力跟进，密切跟踪学习等级保护</a:t>
            </a:r>
            <a:r>
              <a:rPr lang="en-US" altLang="zh-CN" sz="160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相关的政策体系、标准体系、测评体系、技术体系等，以</a:t>
            </a:r>
            <a:r>
              <a:rPr lang="zh-CN" altLang="en-US" sz="1600" b="1" dirty="0">
                <a:solidFill>
                  <a:srgbClr val="FF0000"/>
                </a:solidFill>
                <a:latin typeface="微软雅黑" panose="020B0503020204020204" pitchFamily="34" charset="-122"/>
                <a:ea typeface="微软雅黑" panose="020B0503020204020204" pitchFamily="34" charset="-122"/>
              </a:rPr>
              <a:t>集中统筹为原则</a:t>
            </a:r>
            <a:r>
              <a:rPr lang="zh-CN" altLang="en-US" sz="1600" dirty="0">
                <a:latin typeface="微软雅黑" panose="020B0503020204020204" pitchFamily="34" charset="-122"/>
                <a:ea typeface="微软雅黑" panose="020B0503020204020204" pitchFamily="34" charset="-122"/>
              </a:rPr>
              <a:t>，坚持创新发展</a:t>
            </a:r>
            <a:r>
              <a:rPr lang="zh-CN" altLang="en-US" sz="1600" dirty="0">
                <a:latin typeface="Calibri" panose="020F0502020204030204" pitchFamily="34" charset="0"/>
              </a:rPr>
              <a:t>，</a:t>
            </a:r>
            <a:r>
              <a:rPr lang="zh-CN" altLang="en-US" sz="1600" dirty="0">
                <a:latin typeface="微软雅黑" panose="020B0503020204020204" pitchFamily="34" charset="-122"/>
                <a:ea typeface="微软雅黑" panose="020B0503020204020204" pitchFamily="34" charset="-122"/>
              </a:rPr>
              <a:t>积极探索和实践自主可控环境下的安全体系建设，确保网络安全持续可控。</a:t>
            </a:r>
            <a:endParaRPr lang="en-US" altLang="zh-CN" sz="1600">
              <a:latin typeface="微软雅黑" panose="020B0503020204020204" pitchFamily="34" charset="-122"/>
              <a:ea typeface="微软雅黑" panose="020B0503020204020204" pitchFamily="34" charset="-122"/>
            </a:endParaRPr>
          </a:p>
          <a:p>
            <a:pPr indent="342900" algn="l" eaLnBrk="0" hangingPunct="0">
              <a:lnSpc>
                <a:spcPct val="150000"/>
              </a:lnSpc>
              <a:buFont typeface="Arial" panose="020B0604020202020204" pitchFamily="34" charset="0"/>
              <a:buNone/>
            </a:pPr>
            <a:endParaRPr lang="zh-CN" altLang="en-US" sz="1600" b="1" dirty="0">
              <a:solidFill>
                <a:srgbClr val="FF0000"/>
              </a:solidFill>
              <a:latin typeface="微软雅黑" panose="020B0503020204020204" pitchFamily="34" charset="-122"/>
              <a:ea typeface="微软雅黑" panose="020B0503020204020204" pitchFamily="34" charset="-122"/>
            </a:endParaRPr>
          </a:p>
          <a:p>
            <a:pPr indent="342900" eaLnBrk="0" hangingPunct="0">
              <a:lnSpc>
                <a:spcPct val="150000"/>
              </a:lnSpc>
              <a:buFont typeface="Arial" panose="020B0604020202020204" pitchFamily="34" charset="0"/>
              <a:buNone/>
            </a:pPr>
            <a:endParaRPr lang="en-US" altLang="zh-CN" sz="2000">
              <a:latin typeface="微软雅黑" panose="020B0503020204020204" pitchFamily="34" charset="-122"/>
              <a:ea typeface="微软雅黑" panose="020B0503020204020204" pitchFamily="34" charset="-122"/>
            </a:endParaRPr>
          </a:p>
          <a:p>
            <a:pPr indent="342900" eaLnBrk="0" hangingPunct="0">
              <a:lnSpc>
                <a:spcPct val="150000"/>
              </a:lnSpc>
              <a:buFont typeface="Arial" panose="020B0604020202020204" pitchFamily="34" charset="0"/>
              <a:buNone/>
            </a:pPr>
            <a:endParaRPr lang="zh-CN" altLang="en-US" sz="2000" dirty="0">
              <a:latin typeface="微软雅黑" panose="020B0503020204020204" pitchFamily="34" charset="-122"/>
              <a:ea typeface="微软雅黑" panose="020B0503020204020204" pitchFamily="34" charset="-122"/>
            </a:endParaRPr>
          </a:p>
          <a:p>
            <a:pPr indent="342900" eaLnBrk="0" hangingPunct="0">
              <a:lnSpc>
                <a:spcPct val="150000"/>
              </a:lnSpc>
              <a:buFont typeface="Arial" panose="020B0604020202020204" pitchFamily="34" charset="0"/>
              <a:buNone/>
            </a:pPr>
            <a:endParaRPr lang="zh-CN" altLang="en-US" sz="2000" dirty="0">
              <a:latin typeface="微软雅黑" panose="020B0503020204020204" pitchFamily="34" charset="-122"/>
              <a:ea typeface="微软雅黑" panose="020B0503020204020204" pitchFamily="34" charset="-122"/>
            </a:endParaRPr>
          </a:p>
          <a:p>
            <a:pPr indent="342900" eaLnBrk="0" hangingPunct="0">
              <a:lnSpc>
                <a:spcPct val="150000"/>
              </a:lnSpc>
              <a:buFont typeface="Arial" panose="020B0604020202020204" pitchFamily="34" charset="0"/>
              <a:buNone/>
            </a:pPr>
            <a:endParaRPr lang="zh-CN" altLang="en-US" sz="2000" dirty="0">
              <a:latin typeface="微软雅黑" panose="020B0503020204020204" pitchFamily="34" charset="-122"/>
              <a:ea typeface="微软雅黑" panose="020B0503020204020204" pitchFamily="34" charset="-122"/>
            </a:endParaRPr>
          </a:p>
        </p:txBody>
      </p:sp>
      <p:sp>
        <p:nvSpPr>
          <p:cNvPr id="46085" name="Rectangle 2"/>
          <p:cNvSpPr txBox="1"/>
          <p:nvPr/>
        </p:nvSpPr>
        <p:spPr>
          <a:xfrm>
            <a:off x="220345" y="2733358"/>
            <a:ext cx="8258175" cy="1976437"/>
          </a:xfrm>
          <a:prstGeom prst="rect">
            <a:avLst/>
          </a:prstGeom>
          <a:noFill/>
          <a:ln w="9525">
            <a:noFill/>
          </a:ln>
        </p:spPr>
        <p:txBody>
          <a:bodyPr/>
          <a:lstStyle/>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安全服务链：</a:t>
            </a:r>
            <a:r>
              <a:rPr lang="zh-CN" altLang="en-US" sz="1600" dirty="0">
                <a:latin typeface="微软雅黑" panose="020B0503020204020204" pitchFamily="34" charset="-122"/>
                <a:ea typeface="微软雅黑" panose="020B0503020204020204" pitchFamily="34" charset="-122"/>
              </a:rPr>
              <a:t>解决当前数据中心租户安全防护过于粗放的问题。采用</a:t>
            </a:r>
            <a:r>
              <a:rPr lang="zh-CN" altLang="en-US" sz="1600" b="1" dirty="0">
                <a:solidFill>
                  <a:srgbClr val="FF0000"/>
                </a:solidFill>
                <a:latin typeface="微软雅黑" panose="020B0503020204020204" pitchFamily="34" charset="-122"/>
                <a:ea typeface="微软雅黑" panose="020B0503020204020204" pitchFamily="34" charset="-122"/>
              </a:rPr>
              <a:t>软件定义安全</a:t>
            </a:r>
            <a:r>
              <a:rPr lang="zh-CN" altLang="en-US" sz="1600" dirty="0">
                <a:latin typeface="微软雅黑" panose="020B0503020204020204" pitchFamily="34" charset="-122"/>
                <a:ea typeface="微软雅黑" panose="020B0503020204020204" pitchFamily="34" charset="-122"/>
              </a:rPr>
              <a:t>的方式，</a:t>
            </a:r>
            <a:r>
              <a:rPr lang="zh-CN" altLang="en-US" sz="1600" kern="0" noProof="0" dirty="0" smtClean="0">
                <a:ln>
                  <a:noFill/>
                </a:ln>
                <a:effectLst/>
                <a:uLnTx/>
                <a:uFillTx/>
                <a:latin typeface="微软雅黑" panose="020B0503020204020204" pitchFamily="34" charset="-122"/>
                <a:ea typeface="微软雅黑" panose="020B0503020204020204" pitchFamily="34" charset="-122"/>
                <a:sym typeface="+mn-ea"/>
              </a:rPr>
              <a:t>利用核心交换机能够集中控制管理网络中数据流、拓扑和路由，</a:t>
            </a:r>
            <a:r>
              <a:rPr lang="zh-CN" altLang="en-US" sz="1600" dirty="0">
                <a:latin typeface="微软雅黑" panose="020B0503020204020204" pitchFamily="34" charset="-122"/>
                <a:ea typeface="微软雅黑" panose="020B0503020204020204" pitchFamily="34" charset="-122"/>
              </a:rPr>
              <a:t>能根据业务流提供</a:t>
            </a:r>
            <a:r>
              <a:rPr lang="zh-CN" altLang="en-US" sz="1600" b="1" dirty="0">
                <a:solidFill>
                  <a:srgbClr val="FF0000"/>
                </a:solidFill>
                <a:latin typeface="微软雅黑" panose="020B0503020204020204" pitchFamily="34" charset="-122"/>
                <a:ea typeface="微软雅黑" panose="020B0503020204020204" pitchFamily="34" charset="-122"/>
              </a:rPr>
              <a:t>精细化的链条式</a:t>
            </a:r>
            <a:r>
              <a:rPr lang="zh-CN" altLang="en-US" sz="1600" dirty="0">
                <a:latin typeface="微软雅黑" panose="020B0503020204020204" pitchFamily="34" charset="-122"/>
                <a:ea typeface="微软雅黑" panose="020B0503020204020204" pitchFamily="34" charset="-122"/>
              </a:rPr>
              <a:t>安全服务。计划</a:t>
            </a:r>
            <a:r>
              <a:rPr lang="en-US" altLang="zh-CN" sz="1600">
                <a:latin typeface="微软雅黑" panose="020B0503020204020204" pitchFamily="34" charset="-122"/>
                <a:ea typeface="微软雅黑" panose="020B0503020204020204" pitchFamily="34" charset="-122"/>
              </a:rPr>
              <a:t>2018</a:t>
            </a:r>
            <a:r>
              <a:rPr lang="zh-CN" altLang="en-US" sz="1600" dirty="0">
                <a:latin typeface="微软雅黑" panose="020B0503020204020204" pitchFamily="34" charset="-122"/>
                <a:ea typeface="微软雅黑" panose="020B0503020204020204" pitchFamily="34" charset="-122"/>
              </a:rPr>
              <a:t>年</a:t>
            </a:r>
            <a:r>
              <a:rPr lang="en-US" altLang="zh-CN" sz="160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月实施。</a:t>
            </a:r>
            <a:endParaRPr lang="en-US" altLang="zh-CN" sz="16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00B050"/>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动态目标防御：</a:t>
            </a:r>
            <a:r>
              <a:rPr lang="zh-CN" altLang="en-US" sz="1600" dirty="0">
                <a:latin typeface="微软雅黑" panose="020B0503020204020204" pitchFamily="34" charset="-122"/>
                <a:ea typeface="微软雅黑" panose="020B0503020204020204" pitchFamily="34" charset="-122"/>
              </a:rPr>
              <a:t>解决当前易攻难守的不对称问题，实现网络拓扑跳变、动态蜜网、端口变换等，网络攻防从</a:t>
            </a:r>
            <a:r>
              <a:rPr lang="zh-CN" altLang="en-US" sz="1600" b="1" dirty="0">
                <a:solidFill>
                  <a:srgbClr val="FF0000"/>
                </a:solidFill>
                <a:latin typeface="微软雅黑" panose="020B0503020204020204" pitchFamily="34" charset="-122"/>
                <a:ea typeface="微软雅黑" panose="020B0503020204020204" pitchFamily="34" charset="-122"/>
              </a:rPr>
              <a:t>“阵地保卫战”</a:t>
            </a:r>
            <a:r>
              <a:rPr lang="zh-CN" altLang="en-US" sz="1600" dirty="0">
                <a:latin typeface="微软雅黑" panose="020B0503020204020204" pitchFamily="34" charset="-122"/>
                <a:ea typeface="微软雅黑" panose="020B0503020204020204" pitchFamily="34" charset="-122"/>
              </a:rPr>
              <a:t>变成 </a:t>
            </a:r>
            <a:r>
              <a:rPr lang="zh-CN" altLang="en-US" sz="1600" b="1" dirty="0">
                <a:solidFill>
                  <a:srgbClr val="FF0000"/>
                </a:solidFill>
                <a:latin typeface="微软雅黑" panose="020B0503020204020204" pitchFamily="34" charset="-122"/>
                <a:ea typeface="微软雅黑" panose="020B0503020204020204" pitchFamily="34" charset="-122"/>
              </a:rPr>
              <a:t>“游击战”</a:t>
            </a:r>
            <a:r>
              <a:rPr lang="zh-CN" altLang="en-US" sz="1600" dirty="0">
                <a:latin typeface="微软雅黑" panose="020B0503020204020204" pitchFamily="34" charset="-122"/>
                <a:ea typeface="微软雅黑" panose="020B0503020204020204" pitchFamily="34" charset="-122"/>
              </a:rPr>
              <a:t>，大幅增加攻击者利用漏洞的难度和攻击成本，计划</a:t>
            </a:r>
            <a:r>
              <a:rPr lang="en-US" altLang="zh-CN" sz="1600">
                <a:latin typeface="微软雅黑" panose="020B0503020204020204" pitchFamily="34" charset="-122"/>
                <a:ea typeface="微软雅黑" panose="020B0503020204020204" pitchFamily="34" charset="-122"/>
              </a:rPr>
              <a:t>2019</a:t>
            </a:r>
            <a:r>
              <a:rPr lang="zh-CN" altLang="en-US" sz="1600" dirty="0">
                <a:latin typeface="微软雅黑" panose="020B0503020204020204" pitchFamily="34" charset="-122"/>
                <a:ea typeface="微软雅黑" panose="020B0503020204020204" pitchFamily="34" charset="-122"/>
              </a:rPr>
              <a:t>年</a:t>
            </a:r>
            <a:r>
              <a:rPr lang="en-US" altLang="zh-CN" sz="160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月实施。</a:t>
            </a:r>
            <a:endParaRPr lang="en-US" altLang="zh-CN" sz="16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idx="1"/>
          </p:nvPr>
        </p:nvSpPr>
        <p:spPr>
          <a:xfrm>
            <a:off x="457200" y="1554163"/>
            <a:ext cx="8229600" cy="1408112"/>
          </a:xfrm>
        </p:spPr>
        <p:txBody>
          <a:bodyPr vert="horz" wrap="square" lIns="91440" tIns="45720" rIns="91440" bIns="45720" anchor="t"/>
          <a:lstStyle/>
          <a:p>
            <a:pPr marL="0" indent="342900">
              <a:lnSpc>
                <a:spcPct val="150000"/>
              </a:lnSpc>
              <a:spcBef>
                <a:spcPct val="0"/>
              </a:spcBef>
              <a:buNone/>
            </a:pPr>
            <a:r>
              <a:rPr lang="zh-CN" altLang="en-US" sz="1700" dirty="0">
                <a:latin typeface="微软雅黑" panose="020B0503020204020204" pitchFamily="34" charset="-122"/>
                <a:ea typeface="微软雅黑" panose="020B0503020204020204" pitchFamily="34" charset="-122"/>
              </a:rPr>
              <a:t>  航天科工集团公司将</a:t>
            </a:r>
            <a:r>
              <a:rPr lang="zh-CN" altLang="en-US" sz="1700" b="1" dirty="0">
                <a:solidFill>
                  <a:srgbClr val="FF0000"/>
                </a:solidFill>
                <a:latin typeface="微软雅黑" panose="020B0503020204020204" pitchFamily="34" charset="-122"/>
                <a:ea typeface="微软雅黑" panose="020B0503020204020204" pitchFamily="34" charset="-122"/>
              </a:rPr>
              <a:t>采用“系统工程”建设方法，</a:t>
            </a:r>
            <a:r>
              <a:rPr lang="zh-CN" altLang="en-US" sz="1700" dirty="0">
                <a:latin typeface="微软雅黑" panose="020B0503020204020204" pitchFamily="34" charset="-122"/>
                <a:ea typeface="微软雅黑" panose="020B0503020204020204" pitchFamily="34" charset="-122"/>
              </a:rPr>
              <a:t>形成一站式可复制的自主可控整体解决方案（平台重构、迁移适配、等级保护防护建设等）及便捷的技术途径，实现在满足等级保护的条件下，自主可控信息系统的</a:t>
            </a:r>
            <a:r>
              <a:rPr lang="zh-CN" altLang="en-US" sz="1700" b="1" dirty="0">
                <a:solidFill>
                  <a:srgbClr val="FF0000"/>
                </a:solidFill>
                <a:latin typeface="微软雅黑" panose="020B0503020204020204" pitchFamily="34" charset="-122"/>
                <a:ea typeface="微软雅黑" panose="020B0503020204020204" pitchFamily="34" charset="-122"/>
              </a:rPr>
              <a:t>可用、好用、放心用</a:t>
            </a:r>
            <a:r>
              <a:rPr lang="zh-CN" altLang="en-US" sz="1700" dirty="0">
                <a:latin typeface="微软雅黑" panose="020B0503020204020204" pitchFamily="34" charset="-122"/>
                <a:ea typeface="微软雅黑" panose="020B0503020204020204" pitchFamily="34" charset="-122"/>
              </a:rPr>
              <a:t>。</a:t>
            </a:r>
          </a:p>
        </p:txBody>
      </p:sp>
      <p:sp>
        <p:nvSpPr>
          <p:cNvPr id="47107"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2400" b="1" dirty="0">
                <a:latin typeface="微软雅黑" panose="020B0503020204020204" pitchFamily="34" charset="-122"/>
                <a:ea typeface="微软雅黑" panose="020B0503020204020204" pitchFamily="34" charset="-122"/>
              </a:rPr>
              <a:t>践行系统理念，提升应用成效</a:t>
            </a:r>
          </a:p>
        </p:txBody>
      </p:sp>
      <p:sp>
        <p:nvSpPr>
          <p:cNvPr id="4" name="矩形 3"/>
          <p:cNvSpPr/>
          <p:nvPr/>
        </p:nvSpPr>
        <p:spPr>
          <a:xfrm>
            <a:off x="4768850" y="3238500"/>
            <a:ext cx="3527425" cy="1871663"/>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7109" name="图片 4"/>
          <p:cNvPicPr>
            <a:picLocks noChangeAspect="1"/>
          </p:cNvPicPr>
          <p:nvPr/>
        </p:nvPicPr>
        <p:blipFill>
          <a:blip r:embed="rId2"/>
          <a:stretch>
            <a:fillRect/>
          </a:stretch>
        </p:blipFill>
        <p:spPr>
          <a:xfrm>
            <a:off x="942975" y="3248025"/>
            <a:ext cx="2771775" cy="1871663"/>
          </a:xfrm>
          <a:prstGeom prst="rect">
            <a:avLst/>
          </a:prstGeom>
          <a:noFill/>
          <a:ln w="9525">
            <a:noFill/>
          </a:ln>
        </p:spPr>
      </p:pic>
      <p:sp>
        <p:nvSpPr>
          <p:cNvPr id="47110" name="矩形 5"/>
          <p:cNvSpPr/>
          <p:nvPr/>
        </p:nvSpPr>
        <p:spPr>
          <a:xfrm>
            <a:off x="4768850" y="3330575"/>
            <a:ext cx="3527425" cy="1687513"/>
          </a:xfrm>
          <a:prstGeom prst="rect">
            <a:avLst/>
          </a:prstGeom>
          <a:noFill/>
          <a:ln w="9525">
            <a:noFill/>
          </a:ln>
        </p:spPr>
        <p:txBody>
          <a:bodyPr>
            <a:spAutoFit/>
          </a:bodyPr>
          <a:lstStyle/>
          <a:p>
            <a:pPr>
              <a:lnSpc>
                <a:spcPct val="150000"/>
              </a:lnSpc>
            </a:pPr>
            <a:r>
              <a:rPr lang="zh-CN" altLang="en-US" sz="1400" b="1" dirty="0">
                <a:solidFill>
                  <a:srgbClr val="004DA3"/>
                </a:solidFill>
                <a:latin typeface="微软雅黑" panose="020B0503020204020204" pitchFamily="34" charset="-122"/>
                <a:ea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rPr>
              <a:t>“系统工程是组织管理系统的规划、研究、设计、制造、试验和使用的科学方法，是一种对所有系统都具有普遍意义的科学方法。”</a:t>
            </a:r>
            <a:r>
              <a:rPr lang="en-US" altLang="zh-CN" sz="1400" b="1">
                <a:solidFill>
                  <a:srgbClr val="FF0000"/>
                </a:solidFill>
                <a:latin typeface="微软雅黑" panose="020B0503020204020204" pitchFamily="34" charset="-122"/>
                <a:ea typeface="微软雅黑" panose="020B0503020204020204" pitchFamily="34" charset="-122"/>
              </a:rPr>
              <a:t/>
            </a:r>
            <a:br>
              <a:rPr lang="en-US" altLang="zh-CN" sz="1400" b="1">
                <a:solidFill>
                  <a:srgbClr val="FF0000"/>
                </a:solidFill>
                <a:latin typeface="微软雅黑" panose="020B0503020204020204" pitchFamily="34" charset="-122"/>
                <a:ea typeface="微软雅黑" panose="020B0503020204020204" pitchFamily="34" charset="-122"/>
              </a:rPr>
            </a:br>
            <a:r>
              <a:rPr lang="zh-CN" altLang="en-US" sz="1400" b="1" dirty="0">
                <a:solidFill>
                  <a:srgbClr val="FF0000"/>
                </a:solidFill>
                <a:latin typeface="微软雅黑" panose="020B0503020204020204" pitchFamily="34" charset="-122"/>
                <a:ea typeface="微软雅黑" panose="020B0503020204020204" pitchFamily="34" charset="-122"/>
              </a:rPr>
              <a:t>                                             </a:t>
            </a:r>
            <a:r>
              <a:rPr lang="en-US" altLang="zh-CN" sz="1400" b="1">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钱学森</a:t>
            </a:r>
          </a:p>
        </p:txBody>
      </p:sp>
      <p:sp>
        <p:nvSpPr>
          <p:cNvPr id="47111" name="Rectangle 7"/>
          <p:cNvSpPr/>
          <p:nvPr/>
        </p:nvSpPr>
        <p:spPr>
          <a:xfrm>
            <a:off x="0" y="13319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type="body"/>
          </p:nvPr>
        </p:nvSpPr>
        <p:spPr>
          <a:xfrm>
            <a:off x="457200" y="1506538"/>
            <a:ext cx="8229600" cy="3175000"/>
          </a:xfrm>
        </p:spPr>
        <p:txBody>
          <a:bodyPr vert="horz" wrap="square" lIns="91440" tIns="45720" rIns="91440" bIns="45720" anchor="t"/>
          <a:lstStyle/>
          <a:p>
            <a:pPr marL="400050" lvl="2" indent="342900">
              <a:lnSpc>
                <a:spcPct val="150000"/>
              </a:lnSpc>
              <a:spcBef>
                <a:spcPct val="0"/>
              </a:spcBef>
              <a:buClr>
                <a:srgbClr val="00B050"/>
              </a:buClr>
              <a:buFont typeface="Wingdings" panose="05000000000000000000" pitchFamily="2" charset="2"/>
              <a:buNone/>
            </a:pPr>
            <a:r>
              <a:rPr lang="zh-CN" altLang="en-US" sz="1600" b="1" dirty="0">
                <a:latin typeface="微软雅黑" panose="020B0503020204020204" pitchFamily="34" charset="-122"/>
                <a:ea typeface="微软雅黑" panose="020B0503020204020204" pitchFamily="34" charset="-122"/>
              </a:rPr>
              <a:t>建设覆盖集团全级次单位、集科研、办公、生产、试验为一体的集团商密广域网</a:t>
            </a:r>
            <a:endParaRPr lang="zh-CN" altLang="en-US" sz="1200" b="1" dirty="0">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地域分布广泛：</a:t>
            </a:r>
            <a:r>
              <a:rPr lang="zh-CN" altLang="en-US" sz="1200" dirty="0">
                <a:latin typeface="微软雅黑" panose="020B0503020204020204" pitchFamily="34" charset="-122"/>
                <a:ea typeface="微软雅黑" panose="020B0503020204020204" pitchFamily="34" charset="-122"/>
              </a:rPr>
              <a:t>覆盖集团公司全级次单位。</a:t>
            </a:r>
            <a:endParaRPr lang="en-US" altLang="zh-CN" sz="12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业务繁多复杂：</a:t>
            </a:r>
            <a:r>
              <a:rPr lang="zh-CN" altLang="en-US" sz="1200" dirty="0">
                <a:latin typeface="微软雅黑" panose="020B0503020204020204" pitchFamily="34" charset="-122"/>
                <a:ea typeface="微软雅黑" panose="020B0503020204020204" pitchFamily="34" charset="-122"/>
              </a:rPr>
              <a:t>涉及多种业务，包括办公应用系统、复杂业务应用系统、工程化应用系统、制造管理系统、实验管理系统等。</a:t>
            </a:r>
          </a:p>
          <a:p>
            <a:pPr marL="400050" lvl="2" indent="342900">
              <a:lnSpc>
                <a:spcPct val="150000"/>
              </a:lnSpc>
              <a:spcBef>
                <a:spcPct val="0"/>
              </a:spcBef>
              <a:buClr>
                <a:srgbClr val="00B05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终端类型多样：</a:t>
            </a:r>
            <a:r>
              <a:rPr lang="zh-CN" altLang="en-US" sz="1200" dirty="0">
                <a:latin typeface="微软雅黑" panose="020B0503020204020204" pitchFamily="34" charset="-122"/>
                <a:ea typeface="微软雅黑" panose="020B0503020204020204" pitchFamily="34" charset="-122"/>
              </a:rPr>
              <a:t>部署了国产芯片的终端、</a:t>
            </a:r>
            <a:r>
              <a:rPr lang="en-US" altLang="zh-CN" sz="1200">
                <a:latin typeface="微软雅黑" panose="020B0503020204020204" pitchFamily="34" charset="-122"/>
                <a:ea typeface="微软雅黑" panose="020B0503020204020204" pitchFamily="34" charset="-122"/>
              </a:rPr>
              <a:t>X86</a:t>
            </a:r>
            <a:r>
              <a:rPr lang="zh-CN" altLang="en-US" sz="1200" dirty="0">
                <a:latin typeface="微软雅黑" panose="020B0503020204020204" pitchFamily="34" charset="-122"/>
                <a:ea typeface="微软雅黑" panose="020B0503020204020204" pitchFamily="34" charset="-122"/>
              </a:rPr>
              <a:t>终端等多种类型，要实现异构统一的安全管理，目前网内终端达到</a:t>
            </a:r>
            <a:r>
              <a:rPr lang="en-US" altLang="zh-CN" sz="1200">
                <a:latin typeface="微软雅黑" panose="020B0503020204020204" pitchFamily="34" charset="-122"/>
                <a:ea typeface="微软雅黑" panose="020B0503020204020204" pitchFamily="34" charset="-122"/>
              </a:rPr>
              <a:t>27000</a:t>
            </a:r>
            <a:r>
              <a:rPr lang="zh-CN" altLang="en-US" sz="1200" dirty="0">
                <a:latin typeface="微软雅黑" panose="020B0503020204020204" pitchFamily="34" charset="-122"/>
                <a:ea typeface="微软雅黑" panose="020B0503020204020204" pitchFamily="34" charset="-122"/>
              </a:rPr>
              <a:t>台，其中自主可控终端近</a:t>
            </a:r>
            <a:r>
              <a:rPr lang="en-US" altLang="zh-CN" sz="1200">
                <a:latin typeface="微软雅黑" panose="020B0503020204020204" pitchFamily="34" charset="-122"/>
                <a:ea typeface="微软雅黑" panose="020B0503020204020204" pitchFamily="34" charset="-122"/>
              </a:rPr>
              <a:t>12000</a:t>
            </a:r>
            <a:r>
              <a:rPr lang="zh-CN" altLang="en-US" sz="1200" dirty="0">
                <a:latin typeface="微软雅黑" panose="020B0503020204020204" pitchFamily="34" charset="-122"/>
                <a:ea typeface="微软雅黑" panose="020B0503020204020204" pitchFamily="34" charset="-122"/>
              </a:rPr>
              <a:t>台，到</a:t>
            </a:r>
            <a:r>
              <a:rPr lang="en-US" altLang="zh-CN" sz="1200">
                <a:latin typeface="微软雅黑" panose="020B0503020204020204" pitchFamily="34" charset="-122"/>
                <a:ea typeface="微软雅黑" panose="020B0503020204020204" pitchFamily="34" charset="-122"/>
              </a:rPr>
              <a:t>2017</a:t>
            </a:r>
            <a:r>
              <a:rPr lang="zh-CN" altLang="en-US" sz="1200" dirty="0">
                <a:latin typeface="微软雅黑" panose="020B0503020204020204" pitchFamily="34" charset="-122"/>
                <a:ea typeface="微软雅黑" panose="020B0503020204020204" pitchFamily="34" charset="-122"/>
              </a:rPr>
              <a:t>年底集团公司定制移动手机终端达到</a:t>
            </a:r>
            <a:r>
              <a:rPr lang="en-US" altLang="zh-CN" sz="1200">
                <a:latin typeface="微软雅黑" panose="020B0503020204020204" pitchFamily="34" charset="-122"/>
                <a:ea typeface="微软雅黑" panose="020B0503020204020204" pitchFamily="34" charset="-122"/>
              </a:rPr>
              <a:t>10000</a:t>
            </a:r>
            <a:r>
              <a:rPr lang="zh-CN" altLang="en-US" sz="1200" dirty="0">
                <a:latin typeface="微软雅黑" panose="020B0503020204020204" pitchFamily="34" charset="-122"/>
                <a:ea typeface="微软雅黑" panose="020B0503020204020204" pitchFamily="34" charset="-122"/>
              </a:rPr>
              <a:t>台。</a:t>
            </a:r>
          </a:p>
          <a:p>
            <a:pPr marL="400050" lvl="2" indent="342900">
              <a:lnSpc>
                <a:spcPct val="150000"/>
              </a:lnSpc>
              <a:spcBef>
                <a:spcPct val="0"/>
              </a:spcBef>
              <a:buClr>
                <a:srgbClr val="00B05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多网互联互通：</a:t>
            </a:r>
            <a:r>
              <a:rPr lang="zh-CN" altLang="en-US" sz="1200" dirty="0">
                <a:latin typeface="微软雅黑" panose="020B0503020204020204" pitchFamily="34" charset="-122"/>
                <a:ea typeface="微软雅黑" panose="020B0503020204020204" pitchFamily="34" charset="-122"/>
              </a:rPr>
              <a:t>涉及</a:t>
            </a:r>
            <a:r>
              <a:rPr lang="en-US" altLang="zh-CN" sz="1200">
                <a:latin typeface="微软雅黑" panose="020B0503020204020204" pitchFamily="34" charset="-122"/>
                <a:ea typeface="微软雅黑" panose="020B0503020204020204" pitchFamily="34" charset="-122"/>
              </a:rPr>
              <a:t>IP</a:t>
            </a:r>
            <a:r>
              <a:rPr lang="zh-CN" altLang="en-US" sz="1200" dirty="0">
                <a:latin typeface="微软雅黑" panose="020B0503020204020204" pitchFamily="34" charset="-122"/>
                <a:ea typeface="微软雅黑" panose="020B0503020204020204" pitchFamily="34" charset="-122"/>
              </a:rPr>
              <a:t>网、移动办公网、工控系统、物联网等多类网系中流量、告警、病毒、威胁情报、资产等安全信息。</a:t>
            </a:r>
            <a:endParaRPr lang="en-US" altLang="zh-CN" sz="12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rPr>
              <a:t>数据快速膨胀：</a:t>
            </a:r>
            <a:r>
              <a:rPr lang="zh-CN" altLang="en-US" sz="1200" dirty="0">
                <a:latin typeface="微软雅黑" panose="020B0503020204020204" pitchFamily="34" charset="-122"/>
                <a:ea typeface="微软雅黑" panose="020B0503020204020204" pitchFamily="34" charset="-122"/>
              </a:rPr>
              <a:t>包括数万台终端的审计日志、网络安全设备日志、流量数据、行为数据、威胁数据、安全事件等，呈现出大数据所具备的数据量大、类型繁多、更新流动快和价值密度低特点。</a:t>
            </a:r>
          </a:p>
          <a:p>
            <a:pPr marL="400050" lvl="2" indent="342900">
              <a:lnSpc>
                <a:spcPct val="150000"/>
              </a:lnSpc>
              <a:spcBef>
                <a:spcPct val="0"/>
              </a:spcBef>
              <a:buClr>
                <a:srgbClr val="00B050"/>
              </a:buClr>
              <a:buFont typeface="Wingdings" panose="05000000000000000000" pitchFamily="2" charset="2"/>
              <a:buChar char="p"/>
            </a:pPr>
            <a:endParaRPr lang="zh-CN" altLang="en-US" sz="1200" dirty="0">
              <a:latin typeface="微软雅黑" panose="020B0503020204020204" pitchFamily="34" charset="-122"/>
              <a:ea typeface="微软雅黑" panose="020B0503020204020204" pitchFamily="34" charset="-122"/>
            </a:endParaRPr>
          </a:p>
        </p:txBody>
      </p:sp>
      <p:sp>
        <p:nvSpPr>
          <p:cNvPr id="7171"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3000" b="1" dirty="0">
                <a:latin typeface="微软雅黑" panose="020B0503020204020204" pitchFamily="34" charset="-122"/>
                <a:ea typeface="微软雅黑" panose="020B0503020204020204" pitchFamily="34" charset="-122"/>
              </a:rPr>
              <a:t>航天科工广域网的复杂性</a:t>
            </a:r>
          </a:p>
        </p:txBody>
      </p:sp>
      <p:sp>
        <p:nvSpPr>
          <p:cNvPr id="7172" name="Rectangle 4"/>
          <p:cNvSpPr/>
          <p:nvPr/>
        </p:nvSpPr>
        <p:spPr>
          <a:xfrm>
            <a:off x="0" y="13700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1420813"/>
            <a:ext cx="8229600" cy="3175000"/>
          </a:xfrm>
        </p:spPr>
        <p:txBody>
          <a:bodyPr vert="horz" wrap="square" lIns="91440" tIns="45720" rIns="91440" bIns="45720" numCol="1" anchor="t" anchorCtr="0" compatLnSpc="1"/>
          <a:lstStyle/>
          <a:p>
            <a:pPr marL="0" indent="342900">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  积极与公安部网络安全保卫局和国家网络与信息安全通报中心进行联动。</a:t>
            </a:r>
            <a:endParaRPr lang="en-US" altLang="zh-CN" sz="20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将集团网内安全态势、安全事件信息上报，得到国家层次和法律层面的有力支撑。</a:t>
            </a:r>
            <a:endParaRPr lang="en-US" altLang="zh-CN" sz="20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充分运用国家关键信息基础设施安全保卫体系提供的通报预警、威胁情报等，来优化和完善安全防范、快速处置。</a:t>
            </a:r>
            <a:endParaRPr lang="en-US" altLang="zh-CN" sz="2000">
              <a:latin typeface="微软雅黑" panose="020B0503020204020204" pitchFamily="34" charset="-122"/>
              <a:ea typeface="微软雅黑" panose="020B0503020204020204" pitchFamily="34" charset="-122"/>
            </a:endParaRPr>
          </a:p>
        </p:txBody>
      </p:sp>
      <p:sp>
        <p:nvSpPr>
          <p:cNvPr id="48131"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2400" b="1" dirty="0">
                <a:latin typeface="微软雅黑" panose="020B0503020204020204" pitchFamily="34" charset="-122"/>
                <a:ea typeface="微软雅黑" panose="020B0503020204020204" pitchFamily="34" charset="-122"/>
              </a:rPr>
              <a:t>加强通报机制，形成良性互动</a:t>
            </a:r>
          </a:p>
        </p:txBody>
      </p:sp>
      <p:sp>
        <p:nvSpPr>
          <p:cNvPr id="48132" name="Rectangle 4"/>
          <p:cNvSpPr/>
          <p:nvPr/>
        </p:nvSpPr>
        <p:spPr>
          <a:xfrm>
            <a:off x="0" y="1331913"/>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日期占位符 1"/>
          <p:cNvSpPr txBox="1">
            <a:spLocks noGrp="1"/>
          </p:cNvSpPr>
          <p:nvPr/>
        </p:nvSpPr>
        <p:spPr>
          <a:xfrm>
            <a:off x="457200" y="4772025"/>
            <a:ext cx="2133600" cy="273050"/>
          </a:xfrm>
          <a:prstGeom prst="rect">
            <a:avLst/>
          </a:prstGeom>
          <a:noFill/>
          <a:ln w="9525">
            <a:noFill/>
          </a:ln>
        </p:spPr>
        <p:txBody>
          <a:bodyPr anchor="ctr"/>
          <a:lstStyle/>
          <a:p>
            <a:endParaRPr lang="en-US" altLang="zh-CN" sz="1200">
              <a:solidFill>
                <a:srgbClr val="898989"/>
              </a:solidFill>
              <a:latin typeface="Calibri" panose="020F0502020204030204" pitchFamily="34" charset="0"/>
            </a:endParaRPr>
          </a:p>
        </p:txBody>
      </p:sp>
      <p:sp>
        <p:nvSpPr>
          <p:cNvPr id="49155" name="灯片编号占位符 3"/>
          <p:cNvSpPr txBox="1">
            <a:spLocks noGrp="1"/>
          </p:cNvSpPr>
          <p:nvPr/>
        </p:nvSpPr>
        <p:spPr>
          <a:xfrm>
            <a:off x="2843213" y="4840288"/>
            <a:ext cx="2133600" cy="274637"/>
          </a:xfrm>
          <a:prstGeom prst="rect">
            <a:avLst/>
          </a:prstGeom>
          <a:noFill/>
          <a:ln w="9525">
            <a:noFill/>
          </a:ln>
        </p:spPr>
        <p:txBody>
          <a:bodyPr anchor="ctr"/>
          <a:lstStyle/>
          <a:p>
            <a:pPr algn="r"/>
            <a:endParaRPr lang="en-US" altLang="zh-CN" sz="1200">
              <a:solidFill>
                <a:srgbClr val="898989"/>
              </a:solidFill>
              <a:latin typeface="Calibri" panose="020F0502020204030204" pitchFamily="34" charset="0"/>
            </a:endParaRPr>
          </a:p>
        </p:txBody>
      </p:sp>
      <p:pic>
        <p:nvPicPr>
          <p:cNvPr id="49156" name="Picture 5" descr="场景大图-2 副本"/>
          <p:cNvPicPr>
            <a:picLocks noChangeAspect="1"/>
          </p:cNvPicPr>
          <p:nvPr/>
        </p:nvPicPr>
        <p:blipFill>
          <a:blip r:embed="rId3"/>
          <a:stretch>
            <a:fillRect/>
          </a:stretch>
        </p:blipFill>
        <p:spPr>
          <a:xfrm>
            <a:off x="-1587" y="3165475"/>
            <a:ext cx="9145587" cy="1463675"/>
          </a:xfrm>
          <a:prstGeom prst="rect">
            <a:avLst/>
          </a:prstGeom>
          <a:noFill/>
          <a:ln w="9525">
            <a:noFill/>
          </a:ln>
        </p:spPr>
      </p:pic>
      <p:pic>
        <p:nvPicPr>
          <p:cNvPr id="49157" name="Picture 6" descr="logo"/>
          <p:cNvPicPr>
            <a:picLocks noChangeAspect="1"/>
          </p:cNvPicPr>
          <p:nvPr/>
        </p:nvPicPr>
        <p:blipFill>
          <a:blip r:embed="rId4"/>
          <a:stretch>
            <a:fillRect/>
          </a:stretch>
        </p:blipFill>
        <p:spPr>
          <a:xfrm>
            <a:off x="5651500" y="4681538"/>
            <a:ext cx="3186113" cy="466725"/>
          </a:xfrm>
          <a:prstGeom prst="rect">
            <a:avLst/>
          </a:prstGeom>
          <a:solidFill>
            <a:schemeClr val="accent1"/>
          </a:solidFill>
          <a:ln w="9525">
            <a:noFill/>
          </a:ln>
        </p:spPr>
      </p:pic>
      <p:sp>
        <p:nvSpPr>
          <p:cNvPr id="49158" name="内容占位符 2"/>
          <p:cNvSpPr/>
          <p:nvPr/>
        </p:nvSpPr>
        <p:spPr>
          <a:xfrm>
            <a:off x="457200" y="1050925"/>
            <a:ext cx="8572500" cy="1906588"/>
          </a:xfrm>
          <a:prstGeom prst="rect">
            <a:avLst/>
          </a:prstGeom>
          <a:noFill/>
          <a:ln w="9525">
            <a:noFill/>
          </a:ln>
        </p:spPr>
        <p:txBody>
          <a:bodyPr/>
          <a:lstStyle/>
          <a:p>
            <a:pPr eaLnBrk="0" hangingPunct="0">
              <a:lnSpc>
                <a:spcPct val="150000"/>
              </a:lnSpc>
              <a:spcBef>
                <a:spcPct val="20000"/>
              </a:spcBef>
              <a:buFont typeface="Arial" panose="020B0604020202020204" pitchFamily="34" charset="0"/>
              <a:buNone/>
            </a:pPr>
            <a:r>
              <a:rPr lang="zh-CN" altLang="en-US" sz="3200" b="1" dirty="0">
                <a:latin typeface="Calibri" panose="020F0502020204030204" pitchFamily="34" charset="0"/>
              </a:rPr>
              <a:t>      </a:t>
            </a:r>
            <a:r>
              <a:rPr lang="zh-CN" altLang="en-US" sz="2000" b="1" dirty="0">
                <a:solidFill>
                  <a:srgbClr val="FF0000"/>
                </a:solidFill>
                <a:latin typeface="微软雅黑" panose="020B0503020204020204" pitchFamily="34" charset="-122"/>
                <a:ea typeface="微软雅黑" panose="020B0503020204020204" pitchFamily="34" charset="-122"/>
              </a:rPr>
              <a:t>航天科工作为中央直接管理的建设国家安全核心能力的企业</a:t>
            </a:r>
            <a:r>
              <a:rPr lang="zh-CN" altLang="en-US" sz="2000" b="1" dirty="0">
                <a:solidFill>
                  <a:srgbClr val="FF0000"/>
                </a:solidFill>
                <a:latin typeface="Calibri" panose="020F0502020204030204" pitchFamily="34" charset="0"/>
                <a:ea typeface="微软雅黑" panose="020B0503020204020204" pitchFamily="34" charset="-122"/>
              </a:rPr>
              <a:t>，通过规模化应用</a:t>
            </a:r>
            <a:r>
              <a:rPr lang="zh-CN" altLang="en-US" sz="2000" b="1" dirty="0">
                <a:solidFill>
                  <a:srgbClr val="FF0000"/>
                </a:solidFill>
                <a:latin typeface="微软雅黑" panose="020B0503020204020204" pitchFamily="34" charset="-122"/>
                <a:ea typeface="微软雅黑" panose="020B0503020204020204" pitchFamily="34" charset="-122"/>
              </a:rPr>
              <a:t>全面打造自主可控信息技术体系及安全体系，</a:t>
            </a:r>
            <a:r>
              <a:rPr lang="zh-CN" altLang="zh-CN" sz="2000" b="1" dirty="0">
                <a:solidFill>
                  <a:srgbClr val="FF0000"/>
                </a:solidFill>
                <a:latin typeface="微软雅黑" panose="020B0503020204020204" pitchFamily="34" charset="-122"/>
                <a:ea typeface="微软雅黑" panose="020B0503020204020204" pitchFamily="34" charset="-122"/>
              </a:rPr>
              <a:t>为“维护网络空间安全，确保关键信息基础设施安全”贡献力量</a:t>
            </a:r>
            <a:r>
              <a:rPr lang="zh-CN" altLang="en-US" sz="2000" b="1" dirty="0">
                <a:solidFill>
                  <a:srgbClr val="FF0000"/>
                </a:solidFill>
                <a:latin typeface="微软雅黑" panose="020B0503020204020204" pitchFamily="34" charset="-122"/>
                <a:ea typeface="微软雅黑" panose="020B0503020204020204" pitchFamily="34" charset="-122"/>
              </a:rPr>
              <a:t>！</a:t>
            </a:r>
            <a:endParaRPr lang="en-US" altLang="zh-CN" sz="20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advTm="45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idx="1"/>
          </p:nvPr>
        </p:nvSpPr>
        <p:spPr>
          <a:xfrm>
            <a:off x="0" y="1430338"/>
            <a:ext cx="9010650" cy="2706687"/>
          </a:xfrm>
        </p:spPr>
        <p:txBody>
          <a:bodyPr vert="horz" wrap="square" lIns="91440" tIns="45720" rIns="91440" bIns="45720" anchor="t"/>
          <a:lstStyle/>
          <a:p>
            <a:pPr>
              <a:lnSpc>
                <a:spcPct val="150000"/>
              </a:lnSpc>
              <a:buNone/>
            </a:pPr>
            <a:r>
              <a:rPr lang="zh-CN" altLang="en-US" sz="1600" b="1" dirty="0">
                <a:latin typeface="微软雅黑" panose="020B0503020204020204" pitchFamily="34" charset="-122"/>
                <a:ea typeface="微软雅黑" panose="020B0503020204020204" pitchFamily="34" charset="-122"/>
              </a:rPr>
              <a:t>      以自主可控技术为基础开展规模化建设，推进本质安全</a:t>
            </a:r>
            <a:r>
              <a:rPr lang="zh-CN" altLang="en-US" sz="1800" dirty="0"/>
              <a:t> </a:t>
            </a:r>
            <a:r>
              <a:rPr lang="zh-CN" altLang="en-US" sz="1200" dirty="0">
                <a:latin typeface="微软雅黑" panose="020B0503020204020204" pitchFamily="34" charset="-122"/>
                <a:ea typeface="微软雅黑" panose="020B0503020204020204" pitchFamily="34" charset="-122"/>
              </a:rPr>
              <a:t> </a:t>
            </a:r>
            <a:endParaRPr lang="zh-CN" altLang="en-US" sz="1000" dirty="0">
              <a:latin typeface="微软雅黑" panose="020B0503020204020204" pitchFamily="34" charset="-122"/>
              <a:ea typeface="微软雅黑" panose="020B0503020204020204" pitchFamily="34" charset="-122"/>
              <a:sym typeface="Calibri" panose="020F0502020204030204" pitchFamily="34" charset="0"/>
            </a:endParaRPr>
          </a:p>
          <a:p>
            <a:pPr marL="400050" lvl="2" indent="342900">
              <a:lnSpc>
                <a:spcPct val="150000"/>
              </a:lnSpc>
              <a:spcBef>
                <a:spcPct val="0"/>
              </a:spcBef>
              <a:buClr>
                <a:srgbClr val="00B050"/>
              </a:buClr>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sym typeface="+mn-ea"/>
              </a:rPr>
              <a:t>积极响应国家“</a:t>
            </a:r>
            <a:r>
              <a:rPr lang="zh-CN" altLang="en-US" sz="1200" b="1" dirty="0">
                <a:solidFill>
                  <a:srgbClr val="FF0000"/>
                </a:solidFill>
                <a:latin typeface="微软雅黑" panose="020B0503020204020204" pitchFamily="34" charset="-122"/>
                <a:ea typeface="微软雅黑" panose="020B0503020204020204" pitchFamily="34" charset="-122"/>
                <a:sym typeface="+mn-ea"/>
              </a:rPr>
              <a:t>要大力推进自主可控信息系统建设应用，摆脱核心信息技术受制于人的局面</a:t>
            </a:r>
            <a:r>
              <a:rPr lang="zh-CN" altLang="en-US" sz="1200" dirty="0">
                <a:latin typeface="微软雅黑" panose="020B0503020204020204" pitchFamily="34" charset="-122"/>
                <a:ea typeface="微软雅黑" panose="020B0503020204020204" pitchFamily="34" charset="-122"/>
                <a:sym typeface="+mn-ea"/>
              </a:rPr>
              <a:t>”号召。</a:t>
            </a:r>
            <a:endParaRPr lang="en-US" altLang="zh-CN" sz="1200" b="1" dirty="0">
              <a:solidFill>
                <a:srgbClr val="FF0000"/>
              </a:solidFill>
              <a:latin typeface="微软雅黑" panose="020B0503020204020204" pitchFamily="34" charset="-122"/>
              <a:ea typeface="微软雅黑" panose="020B0503020204020204" pitchFamily="34" charset="-122"/>
              <a:sym typeface="+mn-ea"/>
            </a:endParaRPr>
          </a:p>
          <a:p>
            <a:pPr marL="400050" lvl="2" indent="342900">
              <a:lnSpc>
                <a:spcPct val="150000"/>
              </a:lnSpc>
              <a:spcBef>
                <a:spcPct val="0"/>
              </a:spcBef>
              <a:buClr>
                <a:srgbClr val="00B050"/>
              </a:buClr>
              <a:buFont typeface="Wingdings" panose="05000000000000000000" pitchFamily="2" charset="2"/>
              <a:buChar char="p"/>
            </a:pPr>
            <a:r>
              <a:rPr lang="zh-CN" altLang="en-US" sz="12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信息安全及自主可控</a:t>
            </a:r>
            <a:r>
              <a:rPr lang="zh-CN" altLang="en-US" sz="1200" dirty="0">
                <a:latin typeface="微软雅黑" panose="020B0503020204020204" pitchFamily="34" charset="-122"/>
                <a:ea typeface="微软雅黑" panose="020B0503020204020204" pitchFamily="34" charset="-122"/>
                <a:sym typeface="Calibri" panose="020F0502020204030204" pitchFamily="34" charset="0"/>
              </a:rPr>
              <a:t>作为航天科工信息技术产业重点领域发展。以</a:t>
            </a:r>
            <a:r>
              <a:rPr lang="zh-CN" altLang="en-US" sz="1200" b="1" dirty="0">
                <a:solidFill>
                  <a:srgbClr val="FF0000"/>
                </a:solidFill>
                <a:latin typeface="微软雅黑" panose="020B0503020204020204" pitchFamily="34" charset="-122"/>
                <a:ea typeface="微软雅黑" panose="020B0503020204020204" pitchFamily="34" charset="-122"/>
                <a:sym typeface="Calibri" panose="020F0502020204030204" pitchFamily="34" charset="0"/>
              </a:rPr>
              <a:t>“大安全、大防务”</a:t>
            </a:r>
            <a:r>
              <a:rPr lang="zh-CN" altLang="en-US" sz="1200" dirty="0">
                <a:latin typeface="微软雅黑" panose="020B0503020204020204" pitchFamily="34" charset="-122"/>
                <a:ea typeface="微软雅黑" panose="020B0503020204020204" pitchFamily="34" charset="-122"/>
                <a:sym typeface="Calibri" panose="020F0502020204030204" pitchFamily="34" charset="0"/>
              </a:rPr>
              <a:t>理念服务于国家的国防、经济、社会和信息领域的安全。</a:t>
            </a:r>
            <a:endParaRPr lang="en-US" altLang="zh-CN" sz="1200">
              <a:latin typeface="微软雅黑" panose="020B0503020204020204" pitchFamily="34" charset="-122"/>
              <a:ea typeface="微软雅黑" panose="020B0503020204020204" pitchFamily="34" charset="-122"/>
              <a:sym typeface="Calibri" panose="020F0502020204030204" pitchFamily="34" charset="0"/>
            </a:endParaRPr>
          </a:p>
          <a:p>
            <a:pPr marL="400050" lvl="2" indent="342900">
              <a:lnSpc>
                <a:spcPct val="150000"/>
              </a:lnSpc>
              <a:spcBef>
                <a:spcPct val="0"/>
              </a:spcBef>
              <a:buClr>
                <a:srgbClr val="00B050"/>
              </a:buClr>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rPr>
              <a:t>运用</a:t>
            </a:r>
            <a:r>
              <a:rPr lang="zh-CN" altLang="en-US" sz="1200" b="1" dirty="0">
                <a:solidFill>
                  <a:srgbClr val="FF0000"/>
                </a:solidFill>
                <a:latin typeface="微软雅黑" panose="020B0503020204020204" pitchFamily="34" charset="-122"/>
                <a:ea typeface="微软雅黑" panose="020B0503020204020204" pitchFamily="34" charset="-122"/>
              </a:rPr>
              <a:t>自主可控技术</a:t>
            </a:r>
            <a:r>
              <a:rPr lang="zh-CN" altLang="en-US" sz="1200" dirty="0">
                <a:latin typeface="微软雅黑" panose="020B0503020204020204" pitchFamily="34" charset="-122"/>
                <a:ea typeface="微软雅黑" panose="020B0503020204020204" pitchFamily="34" charset="-122"/>
              </a:rPr>
              <a:t>开展非密广域网规模化建设，大力发展自主可控计算机技术系统性应用</a:t>
            </a:r>
            <a:r>
              <a:rPr lang="en-US" altLang="zh-CN" sz="120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Arial" panose="020B0604020202020204" pitchFamily="34" charset="0"/>
              </a:rPr>
              <a:t>面向未来新技术发展，基于国产关键软硬件平台，从标准规范、安全防护技术和安全测评三个维度构建自主可控信息安全防护体系</a:t>
            </a:r>
          </a:p>
          <a:p>
            <a:pPr marL="400050" lvl="2" indent="342900">
              <a:lnSpc>
                <a:spcPct val="150000"/>
              </a:lnSpc>
              <a:spcBef>
                <a:spcPct val="0"/>
              </a:spcBef>
              <a:buClr>
                <a:srgbClr val="00B050"/>
              </a:buClr>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rPr>
              <a:t>秉承“资源共享、能力协同、开放合作、互利共赢”，航天科工牵头成立了由外部优势核心技术厂商、科研院所、高校、企业共同参与的</a:t>
            </a:r>
            <a:r>
              <a:rPr lang="zh-CN" altLang="en-US" sz="1200" b="1" dirty="0">
                <a:solidFill>
                  <a:srgbClr val="FF0000"/>
                </a:solidFill>
                <a:latin typeface="微软雅黑" panose="020B0503020204020204" pitchFamily="34" charset="-122"/>
                <a:ea typeface="微软雅黑" panose="020B0503020204020204" pitchFamily="34" charset="-122"/>
              </a:rPr>
              <a:t>安全可靠信息技术产业联盟</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endParaRPr lang="zh-CN" altLang="en-US" sz="1200" dirty="0">
              <a:latin typeface="微软雅黑" panose="020B0503020204020204" pitchFamily="34" charset="-122"/>
              <a:ea typeface="微软雅黑" panose="020B0503020204020204" pitchFamily="34" charset="-122"/>
            </a:endParaRPr>
          </a:p>
        </p:txBody>
      </p:sp>
      <p:sp>
        <p:nvSpPr>
          <p:cNvPr id="8195" name="Rectangle 4"/>
          <p:cNvSpPr/>
          <p:nvPr/>
        </p:nvSpPr>
        <p:spPr>
          <a:xfrm>
            <a:off x="0" y="14176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8196" name="标题 1"/>
          <p:cNvSpPr/>
          <p:nvPr/>
        </p:nvSpPr>
        <p:spPr>
          <a:xfrm>
            <a:off x="457200" y="873125"/>
            <a:ext cx="8229600" cy="557213"/>
          </a:xfrm>
          <a:prstGeom prst="rect">
            <a:avLst/>
          </a:prstGeom>
          <a:noFill/>
          <a:ln w="9525">
            <a:noFill/>
          </a:ln>
        </p:spPr>
        <p:txBody>
          <a:bodyPr anchor="ctr"/>
          <a:lstStyle/>
          <a:p>
            <a:pPr eaLnBrk="0" hangingPunct="0"/>
            <a:r>
              <a:rPr lang="zh-CN" altLang="en-US" sz="3000" b="1" dirty="0">
                <a:latin typeface="微软雅黑" panose="020B0503020204020204" pitchFamily="34" charset="-122"/>
                <a:ea typeface="微软雅黑" panose="020B0503020204020204" pitchFamily="34" charset="-122"/>
              </a:rPr>
              <a:t>信息安全工作出发点</a:t>
            </a:r>
          </a:p>
        </p:txBody>
      </p:sp>
      <p:pic>
        <p:nvPicPr>
          <p:cNvPr id="108549" name="Picture 5" descr="工信部-平台"/>
          <p:cNvPicPr>
            <a:picLocks noChangeAspect="1" noChangeArrowheads="1"/>
          </p:cNvPicPr>
          <p:nvPr/>
        </p:nvPicPr>
        <p:blipFill>
          <a:blip r:embed="rId3" cstate="print"/>
          <a:srcRect/>
          <a:stretch>
            <a:fillRect/>
          </a:stretch>
        </p:blipFill>
        <p:spPr bwMode="auto">
          <a:xfrm>
            <a:off x="2720775" y="4219963"/>
            <a:ext cx="1660717" cy="867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8550" name="Picture 6" descr="国防-网络安全"/>
          <p:cNvPicPr>
            <a:picLocks noChangeAspect="1" noChangeArrowheads="1"/>
          </p:cNvPicPr>
          <p:nvPr/>
        </p:nvPicPr>
        <p:blipFill>
          <a:blip r:embed="rId4" cstate="print"/>
          <a:srcRect/>
          <a:stretch>
            <a:fillRect/>
          </a:stretch>
        </p:blipFill>
        <p:spPr bwMode="auto">
          <a:xfrm>
            <a:off x="6109636" y="4186626"/>
            <a:ext cx="1733483" cy="86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00" name="Picture 2" descr="C:\Documents and Settings\赵明辉\桌面\桌面文件1028\工信部\投标0927\航信资质\重点企业证书正面 .jpg"/>
          <p:cNvPicPr>
            <a:picLocks noChangeAspect="1"/>
          </p:cNvPicPr>
          <p:nvPr/>
        </p:nvPicPr>
        <p:blipFill>
          <a:blip r:embed="rId5"/>
          <a:stretch>
            <a:fillRect/>
          </a:stretch>
        </p:blipFill>
        <p:spPr>
          <a:xfrm>
            <a:off x="933450" y="3829050"/>
            <a:ext cx="1787525" cy="866775"/>
          </a:xfrm>
          <a:prstGeom prst="rect">
            <a:avLst/>
          </a:prstGeom>
          <a:noFill/>
          <a:ln w="9525">
            <a:noFill/>
          </a:ln>
        </p:spPr>
      </p:pic>
      <p:pic>
        <p:nvPicPr>
          <p:cNvPr id="8201" name="Picture 7" descr="国防-适配中心"/>
          <p:cNvPicPr>
            <a:picLocks noChangeAspect="1"/>
          </p:cNvPicPr>
          <p:nvPr/>
        </p:nvPicPr>
        <p:blipFill>
          <a:blip r:embed="rId6"/>
          <a:stretch>
            <a:fillRect/>
          </a:stretch>
        </p:blipFill>
        <p:spPr>
          <a:xfrm>
            <a:off x="4373563" y="3803650"/>
            <a:ext cx="1736725" cy="841375"/>
          </a:xfrm>
          <a:prstGeom prst="rect">
            <a:avLst/>
          </a:prstGeom>
          <a:noFill/>
          <a:ln w="9525">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idx="1"/>
          </p:nvPr>
        </p:nvSpPr>
        <p:spPr>
          <a:xfrm>
            <a:off x="228600" y="1620838"/>
            <a:ext cx="4400550" cy="3175000"/>
          </a:xfrm>
        </p:spPr>
        <p:txBody>
          <a:bodyPr vert="horz" wrap="square" lIns="91440" tIns="45720" rIns="91440" bIns="45720" anchor="t"/>
          <a:lstStyle/>
          <a:p>
            <a:pPr indent="104775">
              <a:lnSpc>
                <a:spcPct val="150000"/>
              </a:lnSpc>
              <a:buNone/>
            </a:pPr>
            <a:r>
              <a:rPr lang="zh-CN" altLang="en-US" sz="1400" b="1" dirty="0">
                <a:ea typeface="微软雅黑" panose="020B0503020204020204" pitchFamily="34" charset="-122"/>
              </a:rPr>
              <a:t>    以“标准应用、集中部署、统筹实施、架构拓展”为原则，快速、有效实施</a:t>
            </a:r>
          </a:p>
          <a:p>
            <a:pPr indent="104775">
              <a:lnSpc>
                <a:spcPct val="150000"/>
              </a:lnSpc>
              <a:buNone/>
            </a:pPr>
            <a:endParaRPr lang="zh-CN" altLang="en-US" sz="900" dirty="0">
              <a:latin typeface="微软雅黑" panose="020B0503020204020204" pitchFamily="34" charset="-122"/>
              <a:ea typeface="微软雅黑" panose="020B0503020204020204" pitchFamily="34" charset="-122"/>
            </a:endParaRPr>
          </a:p>
          <a:p>
            <a:pPr indent="104775">
              <a:lnSpc>
                <a:spcPct val="150000"/>
              </a:lnSpc>
              <a:buClr>
                <a:schemeClr val="tx1"/>
              </a:buClr>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rPr>
              <a:t>  建设覆盖全网、固本强基、策略统一、积极防御的</a:t>
            </a:r>
            <a:r>
              <a:rPr lang="zh-CN" altLang="en-US" sz="1200" dirty="0">
                <a:latin typeface="微软雅黑" panose="020B0503020204020204" pitchFamily="34" charset="-122"/>
                <a:ea typeface="微软雅黑" panose="020B0503020204020204" pitchFamily="34" charset="-122"/>
                <a:sym typeface="+mn-ea"/>
              </a:rPr>
              <a:t>统一</a:t>
            </a:r>
            <a:r>
              <a:rPr lang="zh-CN" altLang="en-US" sz="1200" dirty="0">
                <a:latin typeface="微软雅黑" panose="020B0503020204020204" pitchFamily="34" charset="-122"/>
                <a:ea typeface="微软雅黑" panose="020B0503020204020204" pitchFamily="34" charset="-122"/>
              </a:rPr>
              <a:t>综合安全防护体系</a:t>
            </a:r>
          </a:p>
          <a:p>
            <a:pPr indent="104775">
              <a:lnSpc>
                <a:spcPct val="150000"/>
              </a:lnSpc>
              <a:buClr>
                <a:schemeClr val="tx1"/>
              </a:buClr>
              <a:buFont typeface="Wingdings" panose="05000000000000000000" pitchFamily="2" charset="2"/>
              <a:buChar char="p"/>
            </a:pPr>
            <a:r>
              <a:rPr lang="zh-CN" altLang="en-US" sz="1200" dirty="0">
                <a:latin typeface="微软雅黑" panose="020B0503020204020204" pitchFamily="34" charset="-122"/>
                <a:ea typeface="微软雅黑" panose="020B0503020204020204" pitchFamily="34" charset="-122"/>
              </a:rPr>
              <a:t>    为满足后续不断增长的业务需求、对安全产品、安全技术都充分考虑前瞻性要求，应用先进的安全产品、技术和先进的管理方法</a:t>
            </a:r>
          </a:p>
        </p:txBody>
      </p:sp>
      <p:sp>
        <p:nvSpPr>
          <p:cNvPr id="9219"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3000" b="1" dirty="0">
                <a:latin typeface="微软雅黑" panose="020B0503020204020204" pitchFamily="34" charset="-122"/>
                <a:ea typeface="微软雅黑" panose="020B0503020204020204" pitchFamily="34" charset="-122"/>
              </a:rPr>
              <a:t>信息安全工作出发点</a:t>
            </a:r>
          </a:p>
        </p:txBody>
      </p:sp>
      <p:sp>
        <p:nvSpPr>
          <p:cNvPr id="9220" name="Rectangle 4"/>
          <p:cNvSpPr/>
          <p:nvPr/>
        </p:nvSpPr>
        <p:spPr>
          <a:xfrm>
            <a:off x="0" y="14176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graphicFrame>
        <p:nvGraphicFramePr>
          <p:cNvPr id="9222" name="对象 9221"/>
          <p:cNvGraphicFramePr/>
          <p:nvPr/>
        </p:nvGraphicFramePr>
        <p:xfrm>
          <a:off x="4838700" y="2152650"/>
          <a:ext cx="4305300" cy="2762250"/>
        </p:xfrm>
        <a:graphic>
          <a:graphicData uri="http://schemas.openxmlformats.org/presentationml/2006/ole">
            <mc:AlternateContent xmlns:mc="http://schemas.openxmlformats.org/markup-compatibility/2006">
              <mc:Choice xmlns:v="urn:schemas-microsoft-com:vml" Requires="v">
                <p:oleObj spid="_x0000_s3081" r:id="rId3" imgW="10560685" imgH="6024245" progId="Visio.Drawing.11">
                  <p:embed/>
                </p:oleObj>
              </mc:Choice>
              <mc:Fallback>
                <p:oleObj r:id="rId3" imgW="10560685" imgH="6024245" progId="Visio.Drawing.11">
                  <p:embed/>
                  <p:pic>
                    <p:nvPicPr>
                      <p:cNvPr id="0" name="图片 3075"/>
                      <p:cNvPicPr/>
                      <p:nvPr/>
                    </p:nvPicPr>
                    <p:blipFill>
                      <a:blip r:embed="rId4"/>
                      <a:stretch>
                        <a:fillRect/>
                      </a:stretch>
                    </p:blipFill>
                    <p:spPr>
                      <a:xfrm>
                        <a:off x="4838700" y="2152650"/>
                        <a:ext cx="4305300" cy="2762250"/>
                      </a:xfrm>
                      <a:prstGeom prst="rect">
                        <a:avLst/>
                      </a:prstGeom>
                      <a:noFill/>
                      <a:ln w="38100">
                        <a:noFill/>
                        <a:miter/>
                      </a:ln>
                    </p:spPr>
                  </p:pic>
                </p:oleObj>
              </mc:Fallback>
            </mc:AlternateContent>
          </a:graphicData>
        </a:graphic>
      </p:graphicFrame>
      <p:sp>
        <p:nvSpPr>
          <p:cNvPr id="9223" name="矩形 9222"/>
          <p:cNvSpPr/>
          <p:nvPr/>
        </p:nvSpPr>
        <p:spPr>
          <a:xfrm>
            <a:off x="4629150" y="1630045"/>
            <a:ext cx="4233863" cy="366713"/>
          </a:xfrm>
          <a:prstGeom prst="rect">
            <a:avLst/>
          </a:prstGeom>
          <a:noFill/>
          <a:ln w="9525">
            <a:noFill/>
          </a:ln>
          <a:effectLst>
            <a:prstShdw prst="shdw17" dist="17961" dir="2699999">
              <a:schemeClr val="accent1">
                <a:gamma/>
                <a:shade val="60000"/>
                <a:invGamma/>
              </a:schemeClr>
            </a:prstShdw>
          </a:effectLst>
        </p:spPr>
        <p:txBody>
          <a:bodyPr wrap="none" anchor="t">
            <a:spAutoFit/>
          </a:bodyPr>
          <a:lstStyle/>
          <a:p>
            <a:r>
              <a:rPr lang="zh-CN" altLang="en-US" dirty="0">
                <a:latin typeface="Arial" panose="020B0604020202020204" pitchFamily="34" charset="0"/>
              </a:rPr>
              <a:t>“数据中心</a:t>
            </a:r>
            <a:r>
              <a:rPr lang="en-US" altLang="zh-CN">
                <a:latin typeface="Arial" panose="020B0604020202020204" pitchFamily="34" charset="0"/>
              </a:rPr>
              <a:t>—</a:t>
            </a:r>
            <a:r>
              <a:rPr lang="zh-CN" altLang="en-US" dirty="0">
                <a:latin typeface="Arial" panose="020B0604020202020204" pitchFamily="34" charset="0"/>
              </a:rPr>
              <a:t>用户网络”的</a:t>
            </a:r>
            <a:r>
              <a:rPr lang="zh-CN" altLang="en-US" b="1" dirty="0">
                <a:solidFill>
                  <a:srgbClr val="FF0000"/>
                </a:solidFill>
                <a:latin typeface="Arial" panose="020B0604020202020204" pitchFamily="34" charset="0"/>
              </a:rPr>
              <a:t>扁平化网络架构</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45"/>
          <p:cNvGrpSpPr/>
          <p:nvPr/>
        </p:nvGrpSpPr>
        <p:grpSpPr>
          <a:xfrm>
            <a:off x="809625" y="1406525"/>
            <a:ext cx="7715250" cy="949325"/>
            <a:chOff x="790575" y="2601913"/>
            <a:chExt cx="7715250" cy="1264770"/>
          </a:xfrm>
        </p:grpSpPr>
        <p:sp>
          <p:nvSpPr>
            <p:cNvPr id="5" name="圆角矩形 4"/>
            <p:cNvSpPr/>
            <p:nvPr/>
          </p:nvSpPr>
          <p:spPr>
            <a:xfrm>
              <a:off x="1706563" y="2601913"/>
              <a:ext cx="6799262" cy="714156"/>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lgn="r"/>
              <a:endParaRPr lang="zh-CN" altLang="en-US" sz="1600" dirty="0">
                <a:solidFill>
                  <a:srgbClr val="95BCD9"/>
                </a:solidFill>
                <a:latin typeface="Arial" panose="020B0604020202020204" pitchFamily="34" charset="0"/>
              </a:endParaRPr>
            </a:p>
          </p:txBody>
        </p:sp>
        <p:sp>
          <p:nvSpPr>
            <p:cNvPr id="11303" name="TextBox 64"/>
            <p:cNvSpPr txBox="1"/>
            <p:nvPr/>
          </p:nvSpPr>
          <p:spPr>
            <a:xfrm>
              <a:off x="1857375" y="2686513"/>
              <a:ext cx="6357938" cy="1180170"/>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基本情况</a:t>
              </a:r>
            </a:p>
            <a:p>
              <a:endParaRPr lang="zh-CN" altLang="en-US" sz="2600" b="1" dirty="0">
                <a:solidFill>
                  <a:srgbClr val="00B0F0"/>
                </a:solidFill>
                <a:latin typeface="微软雅黑" panose="020B0503020204020204" pitchFamily="34" charset="-122"/>
                <a:ea typeface="微软雅黑" panose="020B0503020204020204" pitchFamily="34" charset="-122"/>
              </a:endParaRPr>
            </a:p>
          </p:txBody>
        </p:sp>
        <p:grpSp>
          <p:nvGrpSpPr>
            <p:cNvPr id="11304" name="Group 39"/>
            <p:cNvGrpSpPr>
              <a:grpSpLocks noChangeAspect="1"/>
            </p:cNvGrpSpPr>
            <p:nvPr/>
          </p:nvGrpSpPr>
          <p:grpSpPr>
            <a:xfrm>
              <a:off x="1303548" y="2813307"/>
              <a:ext cx="40831" cy="341500"/>
              <a:chOff x="-555" y="966"/>
              <a:chExt cx="33" cy="276"/>
            </a:xfrm>
          </p:grpSpPr>
          <p:sp>
            <p:nvSpPr>
              <p:cNvPr id="10" name="AutoShape 23"/>
              <p:cNvSpPr>
                <a:spLocks noChangeAspect="1" noChangeArrowheads="1"/>
              </p:cNvSpPr>
              <p:nvPr/>
            </p:nvSpPr>
            <p:spPr bwMode="auto">
              <a:xfrm>
                <a:off x="-530" y="966"/>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11" name="AutoShape 24"/>
              <p:cNvSpPr>
                <a:spLocks noChangeAspect="1" noChangeArrowheads="1"/>
              </p:cNvSpPr>
              <p:nvPr/>
            </p:nvSpPr>
            <p:spPr bwMode="auto">
              <a:xfrm>
                <a:off x="-555" y="968"/>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sp>
            <p:nvSpPr>
              <p:cNvPr id="12" name="AutoShape 25"/>
              <p:cNvSpPr>
                <a:spLocks noChangeAspect="1" noChangeArrowheads="1"/>
              </p:cNvSpPr>
              <p:nvPr/>
            </p:nvSpPr>
            <p:spPr bwMode="auto">
              <a:xfrm>
                <a:off x="-554" y="968"/>
                <a:ext cx="8" cy="274"/>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algn="r"/>
                <a:endParaRPr lang="zh-CN" altLang="en-US" sz="1600" dirty="0">
                  <a:solidFill>
                    <a:srgbClr val="95BCD9"/>
                  </a:solidFill>
                  <a:latin typeface="Verdana" panose="020B0604030504040204" pitchFamily="34" charset="0"/>
                </a:endParaRPr>
              </a:p>
            </p:txBody>
          </p:sp>
        </p:grpSp>
        <p:sp>
          <p:nvSpPr>
            <p:cNvPr id="11305" name="TextBox 77"/>
            <p:cNvSpPr txBox="1"/>
            <p:nvPr/>
          </p:nvSpPr>
          <p:spPr>
            <a:xfrm>
              <a:off x="790575" y="2716123"/>
              <a:ext cx="428625" cy="651420"/>
            </a:xfrm>
            <a:prstGeom prst="rect">
              <a:avLst/>
            </a:prstGeom>
            <a:noFill/>
            <a:ln w="9525">
              <a:noFill/>
            </a:ln>
          </p:spPr>
          <p:txBody>
            <a:bodyPr>
              <a:spAutoFit/>
            </a:bodyPr>
            <a:lstStyle/>
            <a:p>
              <a:pPr algn="r"/>
              <a:r>
                <a:rPr lang="en-US" altLang="zh-CN" sz="2600">
                  <a:solidFill>
                    <a:srgbClr val="00B0F0"/>
                  </a:solidFill>
                  <a:latin typeface="微软雅黑" panose="020B0503020204020204" pitchFamily="34" charset="-122"/>
                  <a:ea typeface="微软雅黑" panose="020B0503020204020204" pitchFamily="34" charset="-122"/>
                </a:rPr>
                <a:t>1</a:t>
              </a:r>
              <a:endParaRPr lang="zh-CN" altLang="en-US" sz="2600" dirty="0">
                <a:solidFill>
                  <a:srgbClr val="00B0F0"/>
                </a:solidFill>
                <a:latin typeface="微软雅黑" panose="020B0503020204020204" pitchFamily="34" charset="-122"/>
                <a:ea typeface="微软雅黑" panose="020B0503020204020204" pitchFamily="34" charset="-122"/>
              </a:endParaRPr>
            </a:p>
          </p:txBody>
        </p:sp>
        <p:sp>
          <p:nvSpPr>
            <p:cNvPr id="14" name="右箭头 13"/>
            <p:cNvSpPr/>
            <p:nvPr/>
          </p:nvSpPr>
          <p:spPr>
            <a:xfrm>
              <a:off x="1400152" y="2900372"/>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endParaRPr lang="zh-CN" altLang="en-US" sz="1600" dirty="0">
                <a:solidFill>
                  <a:srgbClr val="FFFFFF"/>
                </a:solidFill>
                <a:latin typeface="Verdana" panose="020B0604030504040204" pitchFamily="34" charset="0"/>
              </a:endParaRPr>
            </a:p>
          </p:txBody>
        </p:sp>
      </p:grpSp>
      <p:grpSp>
        <p:nvGrpSpPr>
          <p:cNvPr id="11267" name="组合 44"/>
          <p:cNvGrpSpPr/>
          <p:nvPr/>
        </p:nvGrpSpPr>
        <p:grpSpPr>
          <a:xfrm>
            <a:off x="809625" y="2301875"/>
            <a:ext cx="7767638" cy="617538"/>
            <a:chOff x="790572" y="1644142"/>
            <a:chExt cx="7767287" cy="822901"/>
          </a:xfrm>
        </p:grpSpPr>
        <p:sp>
          <p:nvSpPr>
            <p:cNvPr id="37" name="圆角矩形 36"/>
            <p:cNvSpPr/>
            <p:nvPr/>
          </p:nvSpPr>
          <p:spPr>
            <a:xfrm>
              <a:off x="1706542" y="1677975"/>
              <a:ext cx="6799310" cy="714380"/>
            </a:xfrm>
            <a:prstGeom prst="round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mn-ea"/>
                <a:cs typeface="+mn-cs"/>
              </a:endParaRPr>
            </a:p>
          </p:txBody>
        </p:sp>
        <p:sp>
          <p:nvSpPr>
            <p:cNvPr id="11293" name="TextBox 37"/>
            <p:cNvSpPr txBox="1"/>
            <p:nvPr/>
          </p:nvSpPr>
          <p:spPr>
            <a:xfrm>
              <a:off x="1841450" y="1762471"/>
              <a:ext cx="6459246" cy="650808"/>
            </a:xfrm>
            <a:prstGeom prst="rect">
              <a:avLst/>
            </a:prstGeom>
            <a:noFill/>
            <a:ln w="9525">
              <a:noFill/>
            </a:ln>
          </p:spPr>
          <p:txBody>
            <a:bodyPr>
              <a:spAutoFit/>
            </a:bodyPr>
            <a:lstStyle/>
            <a:p>
              <a:r>
                <a:rPr lang="zh-CN" altLang="en-US" sz="2600" b="1" dirty="0">
                  <a:solidFill>
                    <a:schemeClr val="bg1"/>
                  </a:solidFill>
                  <a:latin typeface="微软雅黑" panose="020B0503020204020204" pitchFamily="34" charset="-122"/>
                  <a:ea typeface="微软雅黑" panose="020B0503020204020204" pitchFamily="34" charset="-122"/>
                </a:rPr>
                <a:t>开展信息安全的工作思路</a:t>
              </a:r>
            </a:p>
          </p:txBody>
        </p:sp>
        <p:grpSp>
          <p:nvGrpSpPr>
            <p:cNvPr id="11294" name="Group 39"/>
            <p:cNvGrpSpPr>
              <a:grpSpLocks noChangeAspect="1"/>
            </p:cNvGrpSpPr>
            <p:nvPr/>
          </p:nvGrpSpPr>
          <p:grpSpPr>
            <a:xfrm>
              <a:off x="1303548" y="1853010"/>
              <a:ext cx="40831" cy="378619"/>
              <a:chOff x="-555" y="952"/>
              <a:chExt cx="33" cy="306"/>
            </a:xfrm>
          </p:grpSpPr>
          <p:sp>
            <p:nvSpPr>
              <p:cNvPr id="40" name="AutoShape 23"/>
              <p:cNvSpPr>
                <a:spLocks noChangeAspect="1" noChangeArrowheads="1"/>
              </p:cNvSpPr>
              <p:nvPr/>
            </p:nvSpPr>
            <p:spPr bwMode="auto">
              <a:xfrm>
                <a:off x="-530" y="952"/>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1" name="AutoShape 24"/>
              <p:cNvSpPr>
                <a:spLocks noChangeAspect="1" noChangeArrowheads="1"/>
              </p:cNvSpPr>
              <p:nvPr/>
            </p:nvSpPr>
            <p:spPr bwMode="auto">
              <a:xfrm>
                <a:off x="-555" y="952"/>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42" name="AutoShape 25"/>
              <p:cNvSpPr>
                <a:spLocks noChangeAspect="1" noChangeArrowheads="1"/>
              </p:cNvSpPr>
              <p:nvPr/>
            </p:nvSpPr>
            <p:spPr bwMode="auto">
              <a:xfrm>
                <a:off x="-554" y="952"/>
                <a:ext cx="8" cy="306"/>
              </a:xfrm>
              <a:prstGeom prst="roundRect">
                <a:avLst>
                  <a:gd name="adj" fmla="val 16667"/>
                </a:avLst>
              </a:prstGeom>
              <a:solidFill>
                <a:srgbClr val="0066CC"/>
              </a:soli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43" name="TextBox 42"/>
            <p:cNvSpPr txBox="1"/>
            <p:nvPr/>
          </p:nvSpPr>
          <p:spPr>
            <a:xfrm>
              <a:off x="790572" y="1773036"/>
              <a:ext cx="428606" cy="650808"/>
            </a:xfrm>
            <a:prstGeom prst="rect">
              <a:avLst/>
            </a:prstGeom>
            <a:noFill/>
          </p:spPr>
          <p:txBody>
            <a:bodyPr>
              <a:spAutoFit/>
            </a:bodyPr>
            <a:lstStyle/>
            <a:p>
              <a:pPr algn="r"/>
              <a:r>
                <a:rPr lang="en-US" altLang="zh-CN" sz="2600">
                  <a:latin typeface="微软雅黑" panose="020B0503020204020204" pitchFamily="34" charset="-122"/>
                  <a:ea typeface="微软雅黑" panose="020B0503020204020204" pitchFamily="34" charset="-122"/>
                </a:rPr>
                <a:t>2</a:t>
              </a:r>
            </a:p>
          </p:txBody>
        </p:sp>
        <p:sp>
          <p:nvSpPr>
            <p:cNvPr id="44" name="右箭头 43"/>
            <p:cNvSpPr/>
            <p:nvPr/>
          </p:nvSpPr>
          <p:spPr>
            <a:xfrm>
              <a:off x="1400153" y="2005003"/>
              <a:ext cx="285752" cy="214314"/>
            </a:xfrm>
            <a:prstGeom prst="rightArrow">
              <a:avLst/>
            </a:prstGeom>
            <a:gradFill rotWithShape="1">
              <a:gsLst>
                <a:gs pos="0">
                  <a:srgbClr val="16297A">
                    <a:shade val="51000"/>
                    <a:satMod val="130000"/>
                  </a:srgbClr>
                </a:gs>
                <a:gs pos="80000">
                  <a:srgbClr val="16297A">
                    <a:shade val="93000"/>
                    <a:satMod val="130000"/>
                  </a:srgbClr>
                </a:gs>
                <a:gs pos="100000">
                  <a:srgbClr val="16297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11268" name="组合 46"/>
          <p:cNvGrpSpPr/>
          <p:nvPr/>
        </p:nvGrpSpPr>
        <p:grpSpPr>
          <a:xfrm>
            <a:off x="793750" y="3122613"/>
            <a:ext cx="7715250" cy="635000"/>
            <a:chOff x="790569" y="3597275"/>
            <a:chExt cx="7715256" cy="846660"/>
          </a:xfrm>
        </p:grpSpPr>
        <p:sp>
          <p:nvSpPr>
            <p:cNvPr id="46" name="圆角矩形 45"/>
            <p:cNvSpPr/>
            <p:nvPr/>
          </p:nvSpPr>
          <p:spPr>
            <a:xfrm>
              <a:off x="1706557" y="3597275"/>
              <a:ext cx="6799268" cy="714369"/>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11281" name="TextBox 66"/>
            <p:cNvSpPr txBox="1"/>
            <p:nvPr/>
          </p:nvSpPr>
          <p:spPr>
            <a:xfrm>
              <a:off x="1857370" y="3681941"/>
              <a:ext cx="6357942" cy="651928"/>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信息安全工作实践方法</a:t>
              </a:r>
            </a:p>
          </p:txBody>
        </p:sp>
        <p:grpSp>
          <p:nvGrpSpPr>
            <p:cNvPr id="11282" name="Group 39"/>
            <p:cNvGrpSpPr>
              <a:grpSpLocks noChangeAspect="1"/>
            </p:cNvGrpSpPr>
            <p:nvPr/>
          </p:nvGrpSpPr>
          <p:grpSpPr>
            <a:xfrm>
              <a:off x="1303544" y="3790105"/>
              <a:ext cx="40832" cy="381093"/>
              <a:chOff x="-555" y="951"/>
              <a:chExt cx="33" cy="308"/>
            </a:xfrm>
          </p:grpSpPr>
          <p:sp>
            <p:nvSpPr>
              <p:cNvPr id="56"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57"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58"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7EA0B9">
                      <a:tint val="50000"/>
                      <a:satMod val="300000"/>
                    </a:srgbClr>
                  </a:gs>
                  <a:gs pos="35000">
                    <a:srgbClr val="7EA0B9">
                      <a:tint val="37000"/>
                      <a:satMod val="300000"/>
                    </a:srgbClr>
                  </a:gs>
                  <a:gs pos="100000">
                    <a:srgbClr val="7EA0B9">
                      <a:tint val="15000"/>
                      <a:satMod val="350000"/>
                    </a:srgbClr>
                  </a:gs>
                </a:gsLst>
                <a:lin ang="16200000" scaled="1"/>
              </a:gradFill>
              <a:ln w="9525" cap="flat" cmpd="sng" algn="ctr">
                <a:solidFill>
                  <a:srgbClr val="7EA0B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11283" name="TextBox 83"/>
            <p:cNvSpPr txBox="1"/>
            <p:nvPr/>
          </p:nvSpPr>
          <p:spPr>
            <a:xfrm>
              <a:off x="790569" y="3711574"/>
              <a:ext cx="428625" cy="732361"/>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3</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55" name="右箭头 54"/>
            <p:cNvSpPr/>
            <p:nvPr/>
          </p:nvSpPr>
          <p:spPr>
            <a:xfrm>
              <a:off x="1408090" y="3895745"/>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grpSp>
        <p:nvGrpSpPr>
          <p:cNvPr id="11269" name="组合 47"/>
          <p:cNvGrpSpPr/>
          <p:nvPr/>
        </p:nvGrpSpPr>
        <p:grpSpPr>
          <a:xfrm>
            <a:off x="793750" y="4029075"/>
            <a:ext cx="7715250" cy="635000"/>
            <a:chOff x="790569" y="4573588"/>
            <a:chExt cx="7715256" cy="846669"/>
          </a:xfrm>
        </p:grpSpPr>
        <p:sp>
          <p:nvSpPr>
            <p:cNvPr id="60" name="圆角矩形 59"/>
            <p:cNvSpPr/>
            <p:nvPr/>
          </p:nvSpPr>
          <p:spPr>
            <a:xfrm>
              <a:off x="1706557" y="4573588"/>
              <a:ext cx="6799268" cy="714377"/>
            </a:xfrm>
            <a:prstGeom prst="roundRect">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Arial" panose="020B0604020202020204" pitchFamily="34" charset="0"/>
                <a:ea typeface="宋体" panose="02010600030101010101" pitchFamily="2" charset="-122"/>
                <a:cs typeface="+mn-cs"/>
              </a:endParaRPr>
            </a:p>
          </p:txBody>
        </p:sp>
        <p:sp>
          <p:nvSpPr>
            <p:cNvPr id="11271" name="TextBox 94"/>
            <p:cNvSpPr txBox="1"/>
            <p:nvPr/>
          </p:nvSpPr>
          <p:spPr>
            <a:xfrm>
              <a:off x="1857370" y="4658255"/>
              <a:ext cx="6357942" cy="655322"/>
            </a:xfrm>
            <a:prstGeom prst="rect">
              <a:avLst/>
            </a:prstGeom>
            <a:noFill/>
            <a:ln w="9525">
              <a:noFill/>
            </a:ln>
          </p:spPr>
          <p:txBody>
            <a:bodyPr>
              <a:spAutoFit/>
            </a:bodyPr>
            <a:lstStyle/>
            <a:p>
              <a:r>
                <a:rPr lang="zh-CN" altLang="en-US" sz="2600" b="1" dirty="0">
                  <a:solidFill>
                    <a:srgbClr val="00B0F0"/>
                  </a:solidFill>
                  <a:latin typeface="微软雅黑" panose="020B0503020204020204" pitchFamily="34" charset="-122"/>
                  <a:ea typeface="微软雅黑" panose="020B0503020204020204" pitchFamily="34" charset="-122"/>
                </a:rPr>
                <a:t>工作展望</a:t>
              </a:r>
            </a:p>
          </p:txBody>
        </p:sp>
        <p:grpSp>
          <p:nvGrpSpPr>
            <p:cNvPr id="11272" name="Group 39"/>
            <p:cNvGrpSpPr>
              <a:grpSpLocks noChangeAspect="1"/>
            </p:cNvGrpSpPr>
            <p:nvPr/>
          </p:nvGrpSpPr>
          <p:grpSpPr>
            <a:xfrm>
              <a:off x="1303544" y="4766423"/>
              <a:ext cx="40832" cy="381095"/>
              <a:chOff x="-555" y="951"/>
              <a:chExt cx="33" cy="308"/>
            </a:xfrm>
          </p:grpSpPr>
          <p:sp>
            <p:nvSpPr>
              <p:cNvPr id="65" name="AutoShape 23"/>
              <p:cNvSpPr>
                <a:spLocks noChangeAspect="1" noChangeArrowheads="1"/>
              </p:cNvSpPr>
              <p:nvPr/>
            </p:nvSpPr>
            <p:spPr bwMode="auto">
              <a:xfrm>
                <a:off x="-530" y="951"/>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66" name="AutoShape 24"/>
              <p:cNvSpPr>
                <a:spLocks noChangeAspect="1" noChangeArrowheads="1"/>
              </p:cNvSpPr>
              <p:nvPr/>
            </p:nvSpPr>
            <p:spPr bwMode="auto">
              <a:xfrm>
                <a:off x="-555"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sp>
            <p:nvSpPr>
              <p:cNvPr id="67" name="AutoShape 25"/>
              <p:cNvSpPr>
                <a:spLocks noChangeAspect="1" noChangeArrowheads="1"/>
              </p:cNvSpPr>
              <p:nvPr/>
            </p:nvSpPr>
            <p:spPr bwMode="auto">
              <a:xfrm>
                <a:off x="-554" y="953"/>
                <a:ext cx="8" cy="306"/>
              </a:xfrm>
              <a:prstGeom prst="roundRect">
                <a:avLst>
                  <a:gd name="adj" fmla="val 16667"/>
                </a:avLst>
              </a:prstGeom>
              <a:gradFill rotWithShape="1">
                <a:gsLst>
                  <a:gs pos="0">
                    <a:srgbClr val="95BCD9">
                      <a:tint val="50000"/>
                      <a:satMod val="300000"/>
                    </a:srgbClr>
                  </a:gs>
                  <a:gs pos="35000">
                    <a:srgbClr val="95BCD9">
                      <a:tint val="37000"/>
                      <a:satMod val="300000"/>
                    </a:srgbClr>
                  </a:gs>
                  <a:gs pos="100000">
                    <a:srgbClr val="95BCD9">
                      <a:tint val="15000"/>
                      <a:satMod val="350000"/>
                    </a:srgbClr>
                  </a:gs>
                </a:gsLst>
                <a:lin ang="16200000" scaled="1"/>
              </a:gradFill>
              <a:ln w="9525" cap="flat" cmpd="sng" algn="ctr">
                <a:solidFill>
                  <a:srgbClr val="95BCD9">
                    <a:shade val="95000"/>
                    <a:satMod val="105000"/>
                  </a:srgbClr>
                </a:solidFill>
                <a:prstDash val="solid"/>
              </a:ln>
              <a:effectLst>
                <a:outerShdw blurRad="40000" dist="20000" dir="5400000" rotWithShape="0">
                  <a:srgbClr val="000000">
                    <a:alpha val="38000"/>
                  </a:srgbClr>
                </a:outerShdw>
              </a:effectLst>
            </p:spPr>
            <p:txBody>
              <a:bodyPr wrap="none" lIns="0" tIns="0" rIns="0" bIns="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5BCD9"/>
                  </a:solidFill>
                  <a:effectLst/>
                  <a:uLnTx/>
                  <a:uFillTx/>
                  <a:latin typeface="Verdana" panose="020B0604030504040204"/>
                  <a:ea typeface="宋体" panose="02010600030101010101" pitchFamily="2" charset="-122"/>
                  <a:cs typeface="+mn-cs"/>
                </a:endParaRPr>
              </a:p>
            </p:txBody>
          </p:sp>
        </p:grpSp>
        <p:sp>
          <p:nvSpPr>
            <p:cNvPr id="11273" name="TextBox 101"/>
            <p:cNvSpPr txBox="1"/>
            <p:nvPr/>
          </p:nvSpPr>
          <p:spPr>
            <a:xfrm>
              <a:off x="790569" y="4687888"/>
              <a:ext cx="428625" cy="732369"/>
            </a:xfrm>
            <a:prstGeom prst="rect">
              <a:avLst/>
            </a:prstGeom>
            <a:noFill/>
            <a:ln w="9525">
              <a:noFill/>
            </a:ln>
          </p:spPr>
          <p:txBody>
            <a:bodyPr>
              <a:spAutoFit/>
            </a:bodyPr>
            <a:lstStyle/>
            <a:p>
              <a:pPr algn="r"/>
              <a:r>
                <a:rPr lang="en-US" altLang="zh-CN" sz="3000">
                  <a:solidFill>
                    <a:srgbClr val="00B0F0"/>
                  </a:solidFill>
                  <a:latin typeface="微软雅黑" panose="020B0503020204020204" pitchFamily="34" charset="-122"/>
                  <a:ea typeface="微软雅黑" panose="020B0503020204020204" pitchFamily="34" charset="-122"/>
                </a:rPr>
                <a:t>4</a:t>
              </a:r>
              <a:endParaRPr lang="zh-CN" altLang="en-US" sz="3000" dirty="0">
                <a:solidFill>
                  <a:srgbClr val="00B0F0"/>
                </a:solidFill>
                <a:latin typeface="微软雅黑" panose="020B0503020204020204" pitchFamily="34" charset="-122"/>
                <a:ea typeface="微软雅黑" panose="020B0503020204020204" pitchFamily="34" charset="-122"/>
              </a:endParaRPr>
            </a:p>
          </p:txBody>
        </p:sp>
        <p:sp>
          <p:nvSpPr>
            <p:cNvPr id="64" name="右箭头 63"/>
            <p:cNvSpPr/>
            <p:nvPr/>
          </p:nvSpPr>
          <p:spPr>
            <a:xfrm>
              <a:off x="1409677" y="4872047"/>
              <a:ext cx="285752" cy="214314"/>
            </a:xfrm>
            <a:prstGeom prst="rightArrow">
              <a:avLst/>
            </a:prstGeom>
            <a:gradFill rotWithShape="1">
              <a:gsLst>
                <a:gs pos="0">
                  <a:srgbClr val="39B3C3">
                    <a:shade val="51000"/>
                    <a:satMod val="130000"/>
                  </a:srgbClr>
                </a:gs>
                <a:gs pos="80000">
                  <a:srgbClr val="39B3C3">
                    <a:shade val="93000"/>
                    <a:satMod val="130000"/>
                  </a:srgbClr>
                </a:gs>
                <a:gs pos="100000">
                  <a:srgbClr val="39B3C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宋体" panose="02010600030101010101" pitchFamily="2" charset="-122"/>
                <a:cs typeface="+mn-cs"/>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p:nvPr/>
        </p:nvSpPr>
        <p:spPr>
          <a:xfrm>
            <a:off x="457200" y="1560513"/>
            <a:ext cx="8229600" cy="2917825"/>
          </a:xfrm>
          <a:prstGeom prst="rect">
            <a:avLst/>
          </a:prstGeom>
          <a:noFill/>
          <a:ln w="9525">
            <a:noFill/>
          </a:ln>
        </p:spPr>
        <p:txBody>
          <a:bodyPr/>
          <a:lstStyle/>
          <a:p>
            <a:pPr marL="342900" indent="200025" defTabSz="0" eaLnBrk="0" hangingPunct="0">
              <a:lnSpc>
                <a:spcPct val="150000"/>
              </a:lnSpc>
              <a:spcBef>
                <a:spcPct val="20000"/>
              </a:spcBef>
              <a:buClr>
                <a:schemeClr val="tx1"/>
              </a:buClr>
              <a:buFont typeface="Wingdings" panose="05000000000000000000" pitchFamily="2" charset="2"/>
              <a:buChar char="p"/>
              <a:tabLst>
                <a:tab pos="266700" algn="l"/>
              </a:tabLst>
            </a:pPr>
            <a:r>
              <a:rPr lang="zh-CN" altLang="en-US" dirty="0">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以等级保护为依据</a:t>
            </a:r>
            <a:r>
              <a:rPr lang="zh-CN" altLang="en-US" dirty="0">
                <a:latin typeface="微软雅黑" panose="020B0503020204020204" pitchFamily="34" charset="-122"/>
                <a:ea typeface="微软雅黑" panose="020B0503020204020204" pitchFamily="34" charset="-122"/>
              </a:rPr>
              <a:t>，综合考虑整体性、可实施性、可管理性、可扩展性等要素，保障信息安全与信息化建设相适应，相均衡</a:t>
            </a:r>
          </a:p>
          <a:p>
            <a:pPr marL="342900" indent="200025" defTabSz="0" eaLnBrk="0" hangingPunct="0">
              <a:lnSpc>
                <a:spcPct val="150000"/>
              </a:lnSpc>
              <a:spcBef>
                <a:spcPct val="20000"/>
              </a:spcBef>
              <a:buFont typeface="Wingdings" panose="05000000000000000000" pitchFamily="2" charset="2"/>
              <a:buChar char="p"/>
              <a:tabLst>
                <a:tab pos="266700" algn="l"/>
              </a:tabLst>
            </a:pPr>
            <a:r>
              <a:rPr lang="zh-CN" altLang="en-US" dirty="0">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以自主可控及云应用技术为支撑</a:t>
            </a:r>
            <a:r>
              <a:rPr lang="zh-CN" altLang="en-US" dirty="0">
                <a:latin typeface="微软雅黑" panose="020B0503020204020204" pitchFamily="34" charset="-122"/>
                <a:ea typeface="微软雅黑" panose="020B0503020204020204" pitchFamily="34" charset="-122"/>
              </a:rPr>
              <a:t>，统筹建设航天科工全级次单位互联互通、标准统一、资源共享、能力协同的信息主网</a:t>
            </a:r>
          </a:p>
          <a:p>
            <a:pPr marL="342900" indent="200025" defTabSz="0" eaLnBrk="0" hangingPunct="0">
              <a:lnSpc>
                <a:spcPct val="150000"/>
              </a:lnSpc>
              <a:spcBef>
                <a:spcPct val="20000"/>
              </a:spcBef>
              <a:buFont typeface="Wingdings" panose="05000000000000000000" pitchFamily="2" charset="2"/>
              <a:buChar char="p"/>
              <a:tabLst>
                <a:tab pos="266700" algn="l"/>
              </a:tabLst>
            </a:pPr>
            <a:r>
              <a:rPr lang="zh-CN" altLang="en-US" dirty="0">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以与产业互动、协同为途径</a:t>
            </a:r>
            <a:r>
              <a:rPr lang="zh-CN" altLang="en-US" dirty="0">
                <a:latin typeface="微软雅黑" panose="020B0503020204020204" pitchFamily="34" charset="-122"/>
                <a:ea typeface="微软雅黑" panose="020B0503020204020204" pitchFamily="34" charset="-122"/>
              </a:rPr>
              <a:t>，确保产品、系统与服务的安全可控、实用有效</a:t>
            </a:r>
            <a:r>
              <a:rPr lang="en-US" altLang="zh-CN">
                <a:latin typeface="微软雅黑" panose="020B0503020204020204" pitchFamily="34" charset="-122"/>
                <a:ea typeface="微软雅黑" panose="020B0503020204020204" pitchFamily="34" charset="-122"/>
              </a:rPr>
              <a:t> </a:t>
            </a:r>
          </a:p>
        </p:txBody>
      </p:sp>
      <p:sp>
        <p:nvSpPr>
          <p:cNvPr id="12291" name="Rectangle 16"/>
          <p:cNvSpPr/>
          <p:nvPr/>
        </p:nvSpPr>
        <p:spPr>
          <a:xfrm>
            <a:off x="0" y="13795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12292" name="标题 1"/>
          <p:cNvSpPr/>
          <p:nvPr/>
        </p:nvSpPr>
        <p:spPr>
          <a:xfrm>
            <a:off x="457200" y="831850"/>
            <a:ext cx="8229600" cy="557213"/>
          </a:xfrm>
          <a:prstGeom prst="rect">
            <a:avLst/>
          </a:prstGeom>
          <a:noFill/>
          <a:ln w="9525">
            <a:noFill/>
          </a:ln>
        </p:spPr>
        <p:txBody>
          <a:bodyPr anchor="ctr"/>
          <a:lstStyle/>
          <a:p>
            <a:pPr eaLnBrk="0" hangingPunct="0"/>
            <a:r>
              <a:rPr lang="zh-CN" altLang="en-US" sz="2800" b="1" dirty="0">
                <a:latin typeface="微软雅黑" panose="020B0503020204020204" pitchFamily="34" charset="-122"/>
                <a:ea typeface="微软雅黑" panose="020B0503020204020204" pitchFamily="34" charset="-122"/>
              </a:rPr>
              <a:t>工作思路</a:t>
            </a: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873125"/>
            <a:ext cx="8229600" cy="557213"/>
          </a:xfrm>
        </p:spPr>
        <p:txBody>
          <a:bodyPr vert="horz" wrap="square" lIns="91440" tIns="45720" rIns="91440" bIns="45720" anchor="ctr"/>
          <a:lstStyle/>
          <a:p>
            <a:pPr algn="l"/>
            <a:r>
              <a:rPr lang="zh-CN" altLang="en-US" sz="3000" b="1" dirty="0">
                <a:latin typeface="微软雅黑" panose="020B0503020204020204" pitchFamily="34" charset="-122"/>
                <a:ea typeface="微软雅黑" panose="020B0503020204020204" pitchFamily="34" charset="-122"/>
              </a:rPr>
              <a:t>以等级保护为依据设计安全体系</a:t>
            </a:r>
          </a:p>
        </p:txBody>
      </p:sp>
      <p:sp>
        <p:nvSpPr>
          <p:cNvPr id="13315" name="内容占位符 2"/>
          <p:cNvSpPr>
            <a:spLocks noGrp="1"/>
          </p:cNvSpPr>
          <p:nvPr>
            <p:ph idx="1"/>
          </p:nvPr>
        </p:nvSpPr>
        <p:spPr>
          <a:xfrm>
            <a:off x="457200" y="1633538"/>
            <a:ext cx="8356600" cy="3192462"/>
          </a:xfrm>
        </p:spPr>
        <p:txBody>
          <a:bodyPr vert="horz" wrap="square" lIns="91440" tIns="45720" rIns="91440" bIns="45720" anchor="t"/>
          <a:lstStyle/>
          <a:p>
            <a:pPr marL="400050" lvl="2" indent="342900">
              <a:lnSpc>
                <a:spcPct val="150000"/>
              </a:lnSpc>
              <a:spcBef>
                <a:spcPct val="0"/>
              </a:spcBef>
              <a:buClr>
                <a:srgbClr val="00B05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等级保护制度</a:t>
            </a:r>
            <a:r>
              <a:rPr lang="zh-CN" altLang="en-US" sz="1400" b="1" dirty="0">
                <a:latin typeface="微软雅黑" panose="020B0503020204020204" pitchFamily="34" charset="-122"/>
                <a:ea typeface="微软雅黑" panose="020B0503020204020204" pitchFamily="34" charset="-122"/>
              </a:rPr>
              <a:t>上升为法律</a:t>
            </a:r>
            <a:endParaRPr lang="en-US" altLang="zh-CN" sz="1400" b="1">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等级保护对象</a:t>
            </a:r>
            <a:r>
              <a:rPr lang="zh-CN" altLang="en-US" sz="1400" b="1" dirty="0">
                <a:latin typeface="微软雅黑" panose="020B0503020204020204" pitchFamily="34" charset="-122"/>
                <a:ea typeface="微软雅黑" panose="020B0503020204020204" pitchFamily="34" charset="-122"/>
              </a:rPr>
              <a:t>大扩展</a:t>
            </a:r>
            <a:endParaRPr lang="en-US" altLang="zh-CN" sz="1400" b="1">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等级保护体系</a:t>
            </a:r>
            <a:r>
              <a:rPr lang="zh-CN" altLang="en-US" sz="1400" b="1" dirty="0">
                <a:latin typeface="微软雅黑" panose="020B0503020204020204" pitchFamily="34" charset="-122"/>
                <a:ea typeface="微软雅黑" panose="020B0503020204020204" pitchFamily="34" charset="-122"/>
              </a:rPr>
              <a:t>大升级</a:t>
            </a:r>
            <a:endParaRPr lang="en-US" altLang="zh-CN" sz="1400" b="1">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B05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等级保护内容更加丰富和完善</a:t>
            </a:r>
          </a:p>
          <a:p>
            <a:pPr marL="400050" lvl="2" indent="342900">
              <a:lnSpc>
                <a:spcPct val="150000"/>
              </a:lnSpc>
              <a:spcBef>
                <a:spcPct val="0"/>
              </a:spcBef>
              <a:buClr>
                <a:srgbClr val="00B050"/>
              </a:buClr>
              <a:buFont typeface="Wingdings" panose="05000000000000000000" pitchFamily="2" charset="2"/>
              <a:buChar char="p"/>
            </a:pPr>
            <a:endParaRPr lang="en-US" altLang="zh-CN" sz="1400">
              <a:latin typeface="微软雅黑" panose="020B0503020204020204" pitchFamily="34" charset="-122"/>
              <a:ea typeface="微软雅黑" panose="020B0503020204020204" pitchFamily="34" charset="-122"/>
            </a:endParaRPr>
          </a:p>
          <a:p>
            <a:pPr marL="400050" lvl="2" indent="342900">
              <a:spcBef>
                <a:spcPct val="0"/>
              </a:spcBef>
              <a:buClr>
                <a:srgbClr val="00B050"/>
              </a:buClr>
              <a:buNone/>
            </a:pPr>
            <a:r>
              <a:rPr lang="zh-CN" altLang="en-US" sz="1400" b="1" dirty="0">
                <a:latin typeface="微软雅黑" panose="020B0503020204020204" pitchFamily="34" charset="-122"/>
                <a:ea typeface="微软雅黑" panose="020B0503020204020204" pitchFamily="34" charset="-122"/>
              </a:rPr>
              <a:t>等保</a:t>
            </a:r>
            <a:r>
              <a:rPr lang="en-US" altLang="zh-CN" sz="1400" b="1">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内容                             </a:t>
            </a:r>
            <a:r>
              <a:rPr lang="zh-CN" altLang="en-US" sz="1400" b="1" dirty="0">
                <a:solidFill>
                  <a:srgbClr val="FF0000"/>
                </a:solidFill>
                <a:latin typeface="微软雅黑" panose="020B0503020204020204" pitchFamily="34" charset="-122"/>
                <a:ea typeface="微软雅黑" panose="020B0503020204020204" pitchFamily="34" charset="-122"/>
              </a:rPr>
              <a:t>等保</a:t>
            </a:r>
            <a:r>
              <a:rPr lang="en-US" altLang="zh-CN" sz="1400" b="1">
                <a:solidFill>
                  <a:srgbClr val="FF0000"/>
                </a:solidFill>
                <a:latin typeface="微软雅黑" panose="020B0503020204020204" pitchFamily="34" charset="-122"/>
                <a:ea typeface="微软雅黑" panose="020B0503020204020204" pitchFamily="34" charset="-122"/>
              </a:rPr>
              <a:t>2.0</a:t>
            </a:r>
            <a:r>
              <a:rPr lang="zh-CN" altLang="en-US" sz="1400" b="1" dirty="0">
                <a:solidFill>
                  <a:srgbClr val="FF0000"/>
                </a:solidFill>
                <a:latin typeface="微软雅黑" panose="020B0503020204020204" pitchFamily="34" charset="-122"/>
                <a:ea typeface="微软雅黑" panose="020B0503020204020204" pitchFamily="34" charset="-122"/>
              </a:rPr>
              <a:t>内容</a:t>
            </a:r>
            <a:endParaRPr lang="en-US" altLang="zh-CN" sz="1400" b="1">
              <a:solidFill>
                <a:srgbClr val="FF0000"/>
              </a:solidFill>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定级</a:t>
            </a:r>
            <a:endParaRPr lang="en-US" altLang="zh-CN" sz="14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备案</a:t>
            </a:r>
            <a:endParaRPr lang="en-US" altLang="zh-CN" sz="14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建设整改</a:t>
            </a:r>
            <a:endParaRPr lang="en-US" altLang="zh-CN" sz="14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等级测评</a:t>
            </a:r>
            <a:endParaRPr lang="en-US" altLang="zh-CN" sz="1400">
              <a:latin typeface="微软雅黑" panose="020B0503020204020204" pitchFamily="34" charset="-122"/>
              <a:ea typeface="微软雅黑" panose="020B0503020204020204" pitchFamily="34" charset="-122"/>
            </a:endParaRPr>
          </a:p>
          <a:p>
            <a:pPr marL="400050" lvl="2" indent="342900">
              <a:lnSpc>
                <a:spcPct val="150000"/>
              </a:lnSpc>
              <a:spcBef>
                <a:spcPct val="0"/>
              </a:spcBef>
              <a:buClr>
                <a:srgbClr val="00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监督检查</a:t>
            </a:r>
            <a:endParaRPr lang="en-US" altLang="zh-CN" sz="1400">
              <a:latin typeface="微软雅黑" panose="020B0503020204020204" pitchFamily="34" charset="-122"/>
              <a:ea typeface="微软雅黑" panose="020B0503020204020204" pitchFamily="34" charset="-122"/>
            </a:endParaRPr>
          </a:p>
        </p:txBody>
      </p:sp>
      <p:sp>
        <p:nvSpPr>
          <p:cNvPr id="8" name="内容占位符 2"/>
          <p:cNvSpPr txBox="1"/>
          <p:nvPr/>
        </p:nvSpPr>
        <p:spPr bwMode="auto">
          <a:xfrm>
            <a:off x="2905125" y="3457575"/>
            <a:ext cx="1809750" cy="1738313"/>
          </a:xfrm>
          <a:prstGeom prst="rect">
            <a:avLst/>
          </a:prstGeom>
          <a:noFill/>
          <a:ln w="9525">
            <a:noFill/>
            <a:miter lim="800000"/>
          </a:ln>
        </p:spPr>
        <p:txBody>
          <a:bodyPr/>
          <a:lstStyle/>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风险评估</a:t>
            </a:r>
            <a:endParaRPr lang="en-US" altLang="zh-CN" sz="14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安全监测</a:t>
            </a:r>
            <a:endParaRPr lang="en-US" altLang="zh-CN" sz="14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b="1" dirty="0">
                <a:solidFill>
                  <a:srgbClr val="FF0000"/>
                </a:solidFill>
                <a:latin typeface="微软雅黑" panose="020B0503020204020204" pitchFamily="34" charset="-122"/>
                <a:ea typeface="微软雅黑" panose="020B0503020204020204" pitchFamily="34" charset="-122"/>
              </a:rPr>
              <a:t>通报预警</a:t>
            </a:r>
            <a:endParaRPr lang="en-US" altLang="zh-CN" sz="1400" b="1">
              <a:solidFill>
                <a:srgbClr val="FF0000"/>
              </a:solidFill>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数据防护</a:t>
            </a:r>
            <a:endParaRPr lang="en-US" altLang="zh-CN" sz="14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灾难备份</a:t>
            </a:r>
            <a:endParaRPr lang="en-US" altLang="zh-CN" sz="1400">
              <a:latin typeface="微软雅黑" panose="020B0503020204020204" pitchFamily="34" charset="-122"/>
              <a:ea typeface="微软雅黑" panose="020B0503020204020204" pitchFamily="34" charset="-122"/>
            </a:endParaRPr>
          </a:p>
        </p:txBody>
      </p:sp>
      <p:sp>
        <p:nvSpPr>
          <p:cNvPr id="9" name="右箭头 8"/>
          <p:cNvSpPr/>
          <p:nvPr/>
        </p:nvSpPr>
        <p:spPr bwMode="auto">
          <a:xfrm>
            <a:off x="2476500" y="4191000"/>
            <a:ext cx="609600" cy="258763"/>
          </a:xfrm>
          <a:prstGeom prst="rightArrow">
            <a:avLst/>
          </a:prstGeom>
          <a:solidFill>
            <a:srgbClr val="FF0000"/>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内容占位符 2"/>
          <p:cNvSpPr txBox="1"/>
          <p:nvPr/>
        </p:nvSpPr>
        <p:spPr bwMode="auto">
          <a:xfrm>
            <a:off x="4171950" y="3462338"/>
            <a:ext cx="1885950" cy="1730375"/>
          </a:xfrm>
          <a:prstGeom prst="rect">
            <a:avLst/>
          </a:prstGeom>
          <a:noFill/>
          <a:ln w="9525">
            <a:noFill/>
            <a:miter lim="800000"/>
          </a:ln>
        </p:spPr>
        <p:txBody>
          <a:bodyPr/>
          <a:lstStyle/>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应急处置</a:t>
            </a:r>
            <a:endParaRPr lang="en-US" altLang="zh-CN" sz="14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b="1" dirty="0">
                <a:solidFill>
                  <a:srgbClr val="FF0000"/>
                </a:solidFill>
                <a:latin typeface="微软雅黑" panose="020B0503020204020204" pitchFamily="34" charset="-122"/>
                <a:ea typeface="微软雅黑" panose="020B0503020204020204" pitchFamily="34" charset="-122"/>
              </a:rPr>
              <a:t>自主可控</a:t>
            </a:r>
            <a:endParaRPr lang="en-US" altLang="zh-CN" sz="1400" b="1">
              <a:solidFill>
                <a:srgbClr val="FF0000"/>
              </a:solidFill>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b="1" dirty="0">
                <a:solidFill>
                  <a:srgbClr val="FF0000"/>
                </a:solidFill>
                <a:latin typeface="微软雅黑" panose="020B0503020204020204" pitchFamily="34" charset="-122"/>
                <a:ea typeface="微软雅黑" panose="020B0503020204020204" pitchFamily="34" charset="-122"/>
              </a:rPr>
              <a:t>供应链安全</a:t>
            </a:r>
            <a:endParaRPr lang="en-US" altLang="zh-CN" sz="1400" b="1">
              <a:solidFill>
                <a:srgbClr val="FF0000"/>
              </a:solidFill>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效果评估</a:t>
            </a:r>
            <a:endParaRPr lang="en-US" altLang="zh-CN" sz="1400">
              <a:latin typeface="微软雅黑" panose="020B0503020204020204" pitchFamily="34" charset="-122"/>
              <a:ea typeface="微软雅黑" panose="020B0503020204020204" pitchFamily="34" charset="-122"/>
            </a:endParaRPr>
          </a:p>
          <a:p>
            <a:pPr marL="400050" lvl="2" indent="342900" eaLnBrk="0" hangingPunct="0">
              <a:lnSpc>
                <a:spcPct val="150000"/>
              </a:lnSpc>
              <a:buClr>
                <a:srgbClr val="FF0000"/>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综治考核</a:t>
            </a:r>
            <a:endParaRPr lang="en-US" altLang="zh-CN" sz="1400">
              <a:latin typeface="微软雅黑" panose="020B0503020204020204" pitchFamily="34" charset="-122"/>
              <a:ea typeface="微软雅黑" panose="020B0503020204020204" pitchFamily="34" charset="-122"/>
            </a:endParaRPr>
          </a:p>
        </p:txBody>
      </p:sp>
      <p:sp>
        <p:nvSpPr>
          <p:cNvPr id="13320" name="Rectangle 8"/>
          <p:cNvSpPr/>
          <p:nvPr/>
        </p:nvSpPr>
        <p:spPr>
          <a:xfrm>
            <a:off x="0" y="1417638"/>
            <a:ext cx="9144000" cy="57150"/>
          </a:xfrm>
          <a:prstGeom prst="rect">
            <a:avLst/>
          </a:prstGeom>
          <a:gradFill rotWithShape="0">
            <a:gsLst>
              <a:gs pos="0">
                <a:srgbClr val="3366FF">
                  <a:alpha val="100000"/>
                </a:srgbClr>
              </a:gs>
              <a:gs pos="12500">
                <a:srgbClr val="01A78F">
                  <a:alpha val="100000"/>
                </a:srgbClr>
              </a:gs>
              <a:gs pos="25000">
                <a:srgbClr val="FFFF00">
                  <a:alpha val="100000"/>
                </a:srgbClr>
              </a:gs>
              <a:gs pos="37500">
                <a:srgbClr val="FF6633">
                  <a:alpha val="100000"/>
                </a:srgbClr>
              </a:gs>
              <a:gs pos="50000">
                <a:srgbClr val="FF3399">
                  <a:alpha val="100000"/>
                </a:srgbClr>
              </a:gs>
              <a:gs pos="62500">
                <a:srgbClr val="FF6633">
                  <a:alpha val="100000"/>
                </a:srgbClr>
              </a:gs>
              <a:gs pos="75000">
                <a:srgbClr val="FFFF00">
                  <a:alpha val="100000"/>
                </a:srgbClr>
              </a:gs>
              <a:gs pos="87500">
                <a:srgbClr val="01A78F">
                  <a:alpha val="100000"/>
                </a:srgbClr>
              </a:gs>
              <a:gs pos="100000">
                <a:srgbClr val="3366FF">
                  <a:alpha val="100000"/>
                </a:srgbClr>
              </a:gs>
            </a:gsLst>
            <a:lin ang="0" scaled="1"/>
            <a:tileRect/>
          </a:gradFill>
          <a:ln w="9525">
            <a:noFill/>
          </a:ln>
        </p:spPr>
        <p:txBody>
          <a:bodyPr wrap="none" anchor="ctr"/>
          <a:lstStyle/>
          <a:p>
            <a:endParaRPr lang="zh-CN" altLang="en-US" dirty="0">
              <a:latin typeface="Arial" panose="020B0604020202020204" pitchFamily="34" charset="0"/>
            </a:endParaRPr>
          </a:p>
        </p:txBody>
      </p:sp>
      <p:graphicFrame>
        <p:nvGraphicFramePr>
          <p:cNvPr id="13322" name="Object 5"/>
          <p:cNvGraphicFramePr>
            <a:graphicFrameLocks noChangeAspect="1"/>
          </p:cNvGraphicFramePr>
          <p:nvPr/>
        </p:nvGraphicFramePr>
        <p:xfrm>
          <a:off x="6057900" y="1708150"/>
          <a:ext cx="3048000" cy="2719388"/>
        </p:xfrm>
        <a:graphic>
          <a:graphicData uri="http://schemas.openxmlformats.org/presentationml/2006/ole">
            <mc:AlternateContent xmlns:mc="http://schemas.openxmlformats.org/markup-compatibility/2006">
              <mc:Choice xmlns:v="urn:schemas-microsoft-com:vml" Requires="v">
                <p:oleObj spid="_x0000_s4102" r:id="rId4" imgW="7530465" imgH="3908425" progId="Visio.Drawing.11">
                  <p:embed/>
                </p:oleObj>
              </mc:Choice>
              <mc:Fallback>
                <p:oleObj r:id="rId4" imgW="7530465" imgH="3908425" progId="Visio.Drawing.11">
                  <p:embed/>
                  <p:pic>
                    <p:nvPicPr>
                      <p:cNvPr id="0" name="图片 3076"/>
                      <p:cNvPicPr/>
                      <p:nvPr/>
                    </p:nvPicPr>
                    <p:blipFill>
                      <a:blip r:embed="rId5"/>
                      <a:stretch>
                        <a:fillRect/>
                      </a:stretch>
                    </p:blipFill>
                    <p:spPr>
                      <a:xfrm>
                        <a:off x="6057900" y="1708150"/>
                        <a:ext cx="3048000" cy="2719388"/>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航天科工演示文稿模板1">
  <a:themeElements>
    <a:clrScheme name="1_航天科工演示文稿模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航天科工演示文稿模板1">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non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none" lIns="91440" tIns="45720" rIns="91440" bIns="45720" numCol="1" anchor="ctr"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航天科工演示文稿模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4</TotalTime>
  <Words>3948</Words>
  <Application>Microsoft Macintosh PowerPoint</Application>
  <PresentationFormat>自定义</PresentationFormat>
  <Paragraphs>274</Paragraphs>
  <Slides>41</Slides>
  <Notes>15</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9" baseType="lpstr">
      <vt:lpstr>Calibri</vt:lpstr>
      <vt:lpstr>Verdana</vt:lpstr>
      <vt:lpstr>Wingdings</vt:lpstr>
      <vt:lpstr>宋体</vt:lpstr>
      <vt:lpstr>微软雅黑</vt:lpstr>
      <vt:lpstr>Arial</vt:lpstr>
      <vt:lpstr>1_航天科工演示文稿模板1</vt:lpstr>
      <vt:lpstr>Visio.Drawing.11</vt:lpstr>
      <vt:lpstr>PowerPoint 演示文稿</vt:lpstr>
      <vt:lpstr>PowerPoint 演示文稿</vt:lpstr>
      <vt:lpstr>PowerPoint 演示文稿</vt:lpstr>
      <vt:lpstr>航天科工广域网的复杂性</vt:lpstr>
      <vt:lpstr>PowerPoint 演示文稿</vt:lpstr>
      <vt:lpstr>信息安全工作出发点</vt:lpstr>
      <vt:lpstr>PowerPoint 演示文稿</vt:lpstr>
      <vt:lpstr>PowerPoint 演示文稿</vt:lpstr>
      <vt:lpstr>以等级保护为依据设计安全体系</vt:lpstr>
      <vt:lpstr>以等级保护为依据设计安全体系</vt:lpstr>
      <vt:lpstr>以自主可控及云应用技术为支撑进行建设</vt:lpstr>
      <vt:lpstr>以与产业的互动、协同为途径，满足未来安全体系持续发展的需要</vt:lpstr>
      <vt:lpstr>PowerPoint 演示文稿</vt:lpstr>
      <vt:lpstr>PowerPoint 演示文稿</vt:lpstr>
      <vt:lpstr>PowerPoint 演示文稿</vt:lpstr>
      <vt:lpstr>PowerPoint 演示文稿</vt:lpstr>
      <vt:lpstr>1.踏石抓铁，建成权责明确、落细落地的管理运行体系</vt:lpstr>
      <vt:lpstr>1.踏石抓铁，建成权责明确、落细落地的管理运行体系</vt:lpstr>
      <vt:lpstr>1.踏石抓铁，建成权责明确、落细落地的管理运行体系</vt:lpstr>
      <vt:lpstr>1.踏石抓铁，建成权责明确、落细落地的管理运行体系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跟进等保发展，坚持技术创新</vt:lpstr>
      <vt:lpstr>践行系统理念，提升应用成效</vt:lpstr>
      <vt:lpstr>加强通报机制，形成良性互动</vt:lpstr>
      <vt:lpstr>PowerPoint 演示文稿</vt:lpstr>
    </vt:vector>
  </TitlesOfParts>
  <Company>casic</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方韬</dc:creator>
  <cp:lastModifiedBy>Microsoft Office 用户</cp:lastModifiedBy>
  <cp:revision>2037</cp:revision>
  <dcterms:created xsi:type="dcterms:W3CDTF">2011-03-01T08:31:00Z</dcterms:created>
  <dcterms:modified xsi:type="dcterms:W3CDTF">2017-09-21T14:52:11Z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